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diagrams/layout2.xml" ContentType="application/vnd.openxmlformats-officedocument.drawingml.diagramLayout+xml"/>
  <Default Extension="doc" ContentType="application/msword"/>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6"/>
  </p:notesMasterIdLst>
  <p:sldIdLst>
    <p:sldId id="356" r:id="rId2"/>
    <p:sldId id="261" r:id="rId3"/>
    <p:sldId id="326" r:id="rId4"/>
    <p:sldId id="328" r:id="rId5"/>
    <p:sldId id="365" r:id="rId6"/>
    <p:sldId id="329" r:id="rId7"/>
    <p:sldId id="330" r:id="rId8"/>
    <p:sldId id="331" r:id="rId9"/>
    <p:sldId id="332" r:id="rId10"/>
    <p:sldId id="333" r:id="rId11"/>
    <p:sldId id="334" r:id="rId12"/>
    <p:sldId id="335" r:id="rId13"/>
    <p:sldId id="336" r:id="rId14"/>
    <p:sldId id="337" r:id="rId15"/>
    <p:sldId id="364" r:id="rId16"/>
    <p:sldId id="339" r:id="rId17"/>
    <p:sldId id="341" r:id="rId18"/>
    <p:sldId id="357" r:id="rId19"/>
    <p:sldId id="358" r:id="rId20"/>
    <p:sldId id="343" r:id="rId21"/>
    <p:sldId id="359" r:id="rId22"/>
    <p:sldId id="360" r:id="rId23"/>
    <p:sldId id="345" r:id="rId24"/>
    <p:sldId id="346" r:id="rId25"/>
    <p:sldId id="362" r:id="rId26"/>
    <p:sldId id="347" r:id="rId27"/>
    <p:sldId id="348" r:id="rId28"/>
    <p:sldId id="349" r:id="rId29"/>
    <p:sldId id="350" r:id="rId30"/>
    <p:sldId id="352" r:id="rId31"/>
    <p:sldId id="353" r:id="rId32"/>
    <p:sldId id="363" r:id="rId33"/>
    <p:sldId id="355" r:id="rId34"/>
    <p:sldId id="283" r:id="rId3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autoAdjust="0"/>
    <p:restoredTop sz="90681" autoAdjust="0"/>
  </p:normalViewPr>
  <p:slideViewPr>
    <p:cSldViewPr>
      <p:cViewPr>
        <p:scale>
          <a:sx n="73" d="100"/>
          <a:sy n="73" d="100"/>
        </p:scale>
        <p:origin x="-1356"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13509F-AE7E-49E4-8300-6B055A2CC313}" type="doc">
      <dgm:prSet loTypeId="urn:microsoft.com/office/officeart/2005/8/layout/radial4" loCatId="relationship" qsTypeId="urn:microsoft.com/office/officeart/2005/8/quickstyle/simple1" qsCatId="simple" csTypeId="urn:microsoft.com/office/officeart/2005/8/colors/accent0_3" csCatId="mainScheme" phldr="1"/>
      <dgm:spPr/>
      <dgm:t>
        <a:bodyPr/>
        <a:lstStyle/>
        <a:p>
          <a:endParaRPr lang="ru-RU"/>
        </a:p>
      </dgm:t>
    </dgm:pt>
    <dgm:pt modelId="{FF33B412-CCC2-41F4-96B7-2009D7470589}">
      <dgm:prSet phldrT="[Текст]" custT="1"/>
      <dgm:spPr/>
      <dgm:t>
        <a:bodyPr/>
        <a:lstStyle/>
        <a:p>
          <a:r>
            <a:rPr lang="az-Latn-AZ" sz="2800" b="1" dirty="0" smtClean="0">
              <a:solidFill>
                <a:schemeClr val="bg1"/>
              </a:solidFill>
              <a:effectLst/>
              <a:latin typeface="Times New Roman" pitchFamily="18" charset="0"/>
              <a:cs typeface="Times New Roman" pitchFamily="18" charset="0"/>
            </a:rPr>
            <a:t>Nəticələr</a:t>
          </a:r>
          <a:endParaRPr lang="ru-RU" sz="2800" b="1" dirty="0">
            <a:solidFill>
              <a:schemeClr val="bg1"/>
            </a:solidFill>
          </a:endParaRPr>
        </a:p>
      </dgm:t>
    </dgm:pt>
    <dgm:pt modelId="{3967DE29-BB4B-4E9F-91CF-3F69DF7D0AFE}" type="sibTrans" cxnId="{38CF8697-74F3-43CF-B59A-A8E64B7ACEE6}">
      <dgm:prSet/>
      <dgm:spPr/>
      <dgm:t>
        <a:bodyPr/>
        <a:lstStyle/>
        <a:p>
          <a:endParaRPr lang="ru-RU"/>
        </a:p>
      </dgm:t>
    </dgm:pt>
    <dgm:pt modelId="{E226A08A-89CD-466F-978B-E76BB5AA9C6B}" type="parTrans" cxnId="{38CF8697-74F3-43CF-B59A-A8E64B7ACEE6}">
      <dgm:prSet/>
      <dgm:spPr/>
      <dgm:t>
        <a:bodyPr/>
        <a:lstStyle/>
        <a:p>
          <a:endParaRPr lang="ru-RU"/>
        </a:p>
      </dgm:t>
    </dgm:pt>
    <dgm:pt modelId="{1ED3B5E2-E248-4604-A218-DE26F84233EF}">
      <dgm:prSet phldrT="[Текст]" custT="1"/>
      <dgm:spPr/>
      <dgm:t>
        <a:bodyPr/>
        <a:lstStyle/>
        <a:p>
          <a:r>
            <a:rPr lang="en-AU" sz="2200" b="0" i="0" dirty="0" smtClean="0">
              <a:solidFill>
                <a:schemeClr val="bg1"/>
              </a:solidFill>
              <a:latin typeface="Times New Roman" pitchFamily="18" charset="0"/>
              <a:cs typeface="Times New Roman" pitchFamily="18" charset="0"/>
            </a:rPr>
            <a:t>Fe I </a:t>
          </a:r>
          <a:r>
            <a:rPr lang="en-AU" sz="2200" b="0" i="0" dirty="0" err="1" smtClean="0">
              <a:solidFill>
                <a:schemeClr val="bg1"/>
              </a:solidFill>
              <a:latin typeface="Times New Roman" pitchFamily="18" charset="0"/>
              <a:cs typeface="Times New Roman" pitchFamily="18" charset="0"/>
            </a:rPr>
            <a:t>xətlərinə</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əsasən</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φCas</a:t>
          </a:r>
          <a:r>
            <a:rPr lang="en-AU" sz="2200" b="0" i="0" dirty="0" smtClean="0">
              <a:solidFill>
                <a:schemeClr val="bg1"/>
              </a:solidFill>
              <a:latin typeface="Times New Roman" pitchFamily="18" charset="0"/>
              <a:cs typeface="Times New Roman" pitchFamily="18" charset="0"/>
            </a:rPr>
            <a:t> (F0 </a:t>
          </a:r>
          <a:r>
            <a:rPr lang="en-AU" sz="2200" b="0" i="0" dirty="0" err="1" smtClean="0">
              <a:solidFill>
                <a:schemeClr val="bg1"/>
              </a:solidFill>
              <a:latin typeface="Times New Roman" pitchFamily="18" charset="0"/>
              <a:cs typeface="Times New Roman" pitchFamily="18" charset="0"/>
            </a:rPr>
            <a:t>Ia</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ulduzunun</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atmosferində</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mikroturbulent</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hərəkət</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sürəti</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təyin</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edilmişdir</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Mikroturbulent</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hərəkət</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sürəti</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üçü</a:t>
          </a:r>
          <a:r>
            <a:rPr lang="az-Latn-AZ" sz="2200" b="0" i="0" dirty="0" smtClean="0">
              <a:solidFill>
                <a:schemeClr val="bg1"/>
              </a:solidFill>
              <a:latin typeface="Times New Roman" pitchFamily="18" charset="0"/>
              <a:cs typeface="Times New Roman" pitchFamily="18" charset="0"/>
            </a:rPr>
            <a:t>n</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ξ</a:t>
          </a:r>
          <a:r>
            <a:rPr lang="en-AU" sz="2200" b="0" i="0" baseline="-25000" dirty="0" err="1" smtClean="0">
              <a:solidFill>
                <a:schemeClr val="bg1"/>
              </a:solidFill>
              <a:latin typeface="Times New Roman" pitchFamily="18" charset="0"/>
              <a:cs typeface="Times New Roman" pitchFamily="18" charset="0"/>
            </a:rPr>
            <a:t>t</a:t>
          </a:r>
          <a:r>
            <a:rPr lang="en-AU" sz="2200" b="0" i="0" dirty="0" smtClean="0">
              <a:solidFill>
                <a:schemeClr val="bg1"/>
              </a:solidFill>
              <a:latin typeface="Times New Roman" pitchFamily="18" charset="0"/>
              <a:cs typeface="Times New Roman" pitchFamily="18" charset="0"/>
            </a:rPr>
            <a:t>=14km/san </a:t>
          </a:r>
          <a:r>
            <a:rPr lang="en-AU" sz="2200" b="0" i="0" dirty="0" err="1" smtClean="0">
              <a:solidFill>
                <a:schemeClr val="bg1"/>
              </a:solidFill>
              <a:latin typeface="Times New Roman" pitchFamily="18" charset="0"/>
              <a:cs typeface="Times New Roman" pitchFamily="18" charset="0"/>
            </a:rPr>
            <a:t>qiyməti</a:t>
          </a:r>
          <a:r>
            <a:rPr lang="en-AU" sz="2200" b="0" i="0" dirty="0" smtClean="0">
              <a:solidFill>
                <a:schemeClr val="bg1"/>
              </a:solidFill>
              <a:latin typeface="Times New Roman" pitchFamily="18" charset="0"/>
              <a:cs typeface="Times New Roman" pitchFamily="18" charset="0"/>
            </a:rPr>
            <a:t> </a:t>
          </a:r>
          <a:r>
            <a:rPr lang="en-AU" sz="2200" b="0" i="0" dirty="0" err="1" smtClean="0">
              <a:solidFill>
                <a:schemeClr val="bg1"/>
              </a:solidFill>
              <a:latin typeface="Times New Roman" pitchFamily="18" charset="0"/>
              <a:cs typeface="Times New Roman" pitchFamily="18" charset="0"/>
            </a:rPr>
            <a:t>alınmışdır</a:t>
          </a:r>
          <a:r>
            <a:rPr lang="en-AU" sz="2200" b="0" i="0" dirty="0" smtClean="0">
              <a:solidFill>
                <a:schemeClr val="bg1"/>
              </a:solidFill>
              <a:latin typeface="Times New Roman" pitchFamily="18" charset="0"/>
              <a:cs typeface="Times New Roman" pitchFamily="18" charset="0"/>
            </a:rPr>
            <a:t>.</a:t>
          </a:r>
          <a:endParaRPr lang="ru-RU" sz="2200" b="0" i="0" dirty="0">
            <a:solidFill>
              <a:schemeClr val="bg1"/>
            </a:solidFill>
            <a:latin typeface="Times New Roman" pitchFamily="18" charset="0"/>
            <a:cs typeface="Times New Roman" pitchFamily="18" charset="0"/>
          </a:endParaRPr>
        </a:p>
      </dgm:t>
    </dgm:pt>
    <dgm:pt modelId="{85200BE7-8339-4FBE-914F-D6933A06158C}" type="sibTrans" cxnId="{D7AEE168-A181-4738-A99E-FEAF05B38DFB}">
      <dgm:prSet/>
      <dgm:spPr/>
      <dgm:t>
        <a:bodyPr/>
        <a:lstStyle/>
        <a:p>
          <a:endParaRPr lang="ru-RU"/>
        </a:p>
      </dgm:t>
    </dgm:pt>
    <dgm:pt modelId="{4F158659-6917-4FED-9AAE-DD4E15EFA905}" type="parTrans" cxnId="{D7AEE168-A181-4738-A99E-FEAF05B38DFB}">
      <dgm:prSet/>
      <dgm:spPr/>
      <dgm:t>
        <a:bodyPr/>
        <a:lstStyle/>
        <a:p>
          <a:endParaRPr lang="ru-RU"/>
        </a:p>
      </dgm:t>
    </dgm:pt>
    <dgm:pt modelId="{15A98395-D3B0-4E8B-AF52-E2EBC81A684D}">
      <dgm:prSet phldrT="[Текст]" custT="1"/>
      <dgm:spPr/>
      <dgm:t>
        <a:bodyPr/>
        <a:lstStyle/>
        <a:p>
          <a:r>
            <a:rPr lang="az-Latn-AZ" sz="1800" dirty="0" smtClean="0">
              <a:solidFill>
                <a:schemeClr val="bg1"/>
              </a:solidFill>
              <a:latin typeface="Times New Roman" pitchFamily="18" charset="0"/>
              <a:cs typeface="Times New Roman" pitchFamily="18" charset="0"/>
            </a:rPr>
            <a:t>Ulduzu xarakterizə edən bəzi fotometrik və spektral parametrlərin müşahidədən ölçülmüş və nəzəri hesablanmış qiymətlərinin müqayisəsi və həmçinin parallaksın tətbiqi əsasında </a:t>
          </a:r>
          <a:r>
            <a:rPr lang="az-Latn-AZ" sz="1800" dirty="0" smtClean="0">
              <a:solidFill>
                <a:schemeClr val="bg1"/>
              </a:solidFill>
              <a:latin typeface="Times New Roman" pitchFamily="18" charset="0"/>
              <a:cs typeface="Times New Roman" pitchFamily="18" charset="0"/>
              <a:sym typeface="Symbol"/>
            </a:rPr>
            <a:t></a:t>
          </a:r>
          <a:r>
            <a:rPr lang="az-Latn-AZ" sz="1800" dirty="0" smtClean="0">
              <a:solidFill>
                <a:schemeClr val="bg1"/>
              </a:solidFill>
              <a:latin typeface="Times New Roman" pitchFamily="18" charset="0"/>
              <a:cs typeface="Times New Roman" pitchFamily="18" charset="0"/>
            </a:rPr>
            <a:t>Cas ulduzunun effektiv temperaturu və səthində ağırlıq qüvvəsi təcili təyin edilmişdir: T</a:t>
          </a:r>
          <a:r>
            <a:rPr lang="az-Latn-AZ" sz="1800" baseline="-25000" dirty="0" smtClean="0">
              <a:solidFill>
                <a:schemeClr val="bg1"/>
              </a:solidFill>
              <a:latin typeface="Times New Roman" pitchFamily="18" charset="0"/>
              <a:cs typeface="Times New Roman" pitchFamily="18" charset="0"/>
            </a:rPr>
            <a:t>eff</a:t>
          </a:r>
          <a:r>
            <a:rPr lang="az-Latn-AZ" sz="1800" dirty="0" smtClean="0">
              <a:solidFill>
                <a:schemeClr val="bg1"/>
              </a:solidFill>
              <a:latin typeface="Times New Roman" pitchFamily="18" charset="0"/>
              <a:cs typeface="Times New Roman" pitchFamily="18" charset="0"/>
            </a:rPr>
            <a:t>=7300±200K, lgg=0.25±0.2.</a:t>
          </a:r>
          <a:endParaRPr lang="ru-RU" sz="1800" b="0" i="0" dirty="0">
            <a:solidFill>
              <a:schemeClr val="bg1"/>
            </a:solidFill>
            <a:latin typeface="Times New Roman" pitchFamily="18" charset="0"/>
            <a:cs typeface="Times New Roman" pitchFamily="18" charset="0"/>
          </a:endParaRPr>
        </a:p>
      </dgm:t>
    </dgm:pt>
    <dgm:pt modelId="{2E31D377-3B1A-418B-831A-8851F4E3E187}" type="parTrans" cxnId="{71276696-39E5-4757-B89A-B4D40440D129}">
      <dgm:prSet/>
      <dgm:spPr/>
      <dgm:t>
        <a:bodyPr/>
        <a:lstStyle/>
        <a:p>
          <a:endParaRPr lang="ru-RU"/>
        </a:p>
      </dgm:t>
    </dgm:pt>
    <dgm:pt modelId="{553C6028-1D08-4A02-B3A5-2F2FFE23604C}" type="sibTrans" cxnId="{71276696-39E5-4757-B89A-B4D40440D129}">
      <dgm:prSet/>
      <dgm:spPr/>
      <dgm:t>
        <a:bodyPr/>
        <a:lstStyle/>
        <a:p>
          <a:endParaRPr lang="ru-RU"/>
        </a:p>
      </dgm:t>
    </dgm:pt>
    <dgm:pt modelId="{09C050CB-01B2-4975-92A4-DD303ED70783}">
      <dgm:prSet phldrT="[Текст]" custT="1"/>
      <dgm:spPr/>
      <dgm:t>
        <a:bodyPr/>
        <a:lstStyle/>
        <a:p>
          <a:r>
            <a:rPr lang="az-Latn-AZ" sz="2400" b="0" dirty="0" smtClean="0">
              <a:solidFill>
                <a:schemeClr val="bg1"/>
              </a:solidFill>
              <a:latin typeface="Times New Roman" pitchFamily="18" charset="0"/>
              <a:cs typeface="Times New Roman" pitchFamily="18" charset="0"/>
            </a:rPr>
            <a:t>Model üsulu ilə </a:t>
          </a:r>
          <a:r>
            <a:rPr lang="en-AU" sz="2400" b="0" dirty="0" smtClean="0">
              <a:solidFill>
                <a:schemeClr val="bg1"/>
              </a:solidFill>
              <a:latin typeface="Times New Roman" pitchFamily="18" charset="0"/>
              <a:cs typeface="Times New Roman" pitchFamily="18" charset="0"/>
            </a:rPr>
            <a:t>φ</a:t>
          </a:r>
          <a:r>
            <a:rPr lang="az-Latn-AZ" sz="2400" b="0" dirty="0" smtClean="0">
              <a:solidFill>
                <a:schemeClr val="bg1"/>
              </a:solidFill>
              <a:latin typeface="Times New Roman" pitchFamily="18" charset="0"/>
              <a:cs typeface="Times New Roman" pitchFamily="18" charset="0"/>
            </a:rPr>
            <a:t>Cas ulduzunun atmosferində  bir sıra </a:t>
          </a:r>
          <a:r>
            <a:rPr lang="en-US" sz="2400" b="0" dirty="0" smtClean="0">
              <a:solidFill>
                <a:schemeClr val="bg1"/>
              </a:solidFill>
              <a:latin typeface="Times New Roman" pitchFamily="18" charset="0"/>
              <a:cs typeface="Times New Roman" pitchFamily="18" charset="0"/>
            </a:rPr>
            <a:t> element</a:t>
          </a:r>
          <a:r>
            <a:rPr lang="az-Latn-AZ" sz="2400" b="0" dirty="0" smtClean="0">
              <a:solidFill>
                <a:schemeClr val="bg1"/>
              </a:solidFill>
              <a:latin typeface="Times New Roman" pitchFamily="18" charset="0"/>
              <a:cs typeface="Times New Roman" pitchFamily="18" charset="0"/>
            </a:rPr>
            <a:t>lərin miqdarı  təyin olunmuşdur.</a:t>
          </a:r>
          <a:endParaRPr lang="ru-RU" sz="2400" b="0" i="0" dirty="0">
            <a:solidFill>
              <a:schemeClr val="bg1"/>
            </a:solidFill>
            <a:latin typeface="Times New Roman" pitchFamily="18" charset="0"/>
            <a:cs typeface="Times New Roman" pitchFamily="18" charset="0"/>
          </a:endParaRPr>
        </a:p>
      </dgm:t>
    </dgm:pt>
    <dgm:pt modelId="{641FEDD3-D665-4351-B743-79B6083BCE71}" type="parTrans" cxnId="{B083931A-59C0-4ABD-92B6-9B5A4E842E39}">
      <dgm:prSet/>
      <dgm:spPr/>
      <dgm:t>
        <a:bodyPr/>
        <a:lstStyle/>
        <a:p>
          <a:endParaRPr lang="ru-RU"/>
        </a:p>
      </dgm:t>
    </dgm:pt>
    <dgm:pt modelId="{40B1A114-8D99-4629-B147-01A2AAA14824}" type="sibTrans" cxnId="{B083931A-59C0-4ABD-92B6-9B5A4E842E39}">
      <dgm:prSet/>
      <dgm:spPr/>
      <dgm:t>
        <a:bodyPr/>
        <a:lstStyle/>
        <a:p>
          <a:endParaRPr lang="ru-RU"/>
        </a:p>
      </dgm:t>
    </dgm:pt>
    <dgm:pt modelId="{AEE72C30-A7ED-4861-944D-AC629EE6F15F}" type="pres">
      <dgm:prSet presAssocID="{6013509F-AE7E-49E4-8300-6B055A2CC313}" presName="cycle" presStyleCnt="0">
        <dgm:presLayoutVars>
          <dgm:chMax val="1"/>
          <dgm:dir/>
          <dgm:animLvl val="ctr"/>
          <dgm:resizeHandles val="exact"/>
        </dgm:presLayoutVars>
      </dgm:prSet>
      <dgm:spPr/>
      <dgm:t>
        <a:bodyPr/>
        <a:lstStyle/>
        <a:p>
          <a:endParaRPr lang="ru-RU"/>
        </a:p>
      </dgm:t>
    </dgm:pt>
    <dgm:pt modelId="{42F241F3-E3E3-4C06-B004-B7C21278094C}" type="pres">
      <dgm:prSet presAssocID="{FF33B412-CCC2-41F4-96B7-2009D7470589}" presName="centerShape" presStyleLbl="node0" presStyleIdx="0" presStyleCnt="1" custScaleX="105612" custScaleY="84821" custLinFactNeighborX="-6238" custLinFactNeighborY="-54461"/>
      <dgm:spPr/>
      <dgm:t>
        <a:bodyPr/>
        <a:lstStyle/>
        <a:p>
          <a:endParaRPr lang="ru-RU"/>
        </a:p>
      </dgm:t>
    </dgm:pt>
    <dgm:pt modelId="{4A629D8E-CCC0-4630-9616-D3FB7F6EDA06}" type="pres">
      <dgm:prSet presAssocID="{4F158659-6917-4FED-9AAE-DD4E15EFA905}" presName="parTrans" presStyleLbl="bgSibTrans2D1" presStyleIdx="0" presStyleCnt="3" custScaleX="116207" custLinFactNeighborX="17458" custLinFactNeighborY="-94290"/>
      <dgm:spPr/>
      <dgm:t>
        <a:bodyPr/>
        <a:lstStyle/>
        <a:p>
          <a:endParaRPr lang="ru-RU"/>
        </a:p>
      </dgm:t>
    </dgm:pt>
    <dgm:pt modelId="{2F88F556-1DD8-4D2D-A6E4-A9044843E275}" type="pres">
      <dgm:prSet presAssocID="{1ED3B5E2-E248-4604-A218-DE26F84233EF}" presName="node" presStyleLbl="node1" presStyleIdx="0" presStyleCnt="3" custScaleX="104405" custScaleY="159610" custRadScaleRad="72242" custRadScaleInc="213047">
        <dgm:presLayoutVars>
          <dgm:bulletEnabled val="1"/>
        </dgm:presLayoutVars>
      </dgm:prSet>
      <dgm:spPr/>
      <dgm:t>
        <a:bodyPr/>
        <a:lstStyle/>
        <a:p>
          <a:endParaRPr lang="ru-RU"/>
        </a:p>
      </dgm:t>
    </dgm:pt>
    <dgm:pt modelId="{CD8BF39D-896A-44CB-9563-AB07E0797CDD}" type="pres">
      <dgm:prSet presAssocID="{2E31D377-3B1A-418B-831A-8851F4E3E187}" presName="parTrans" presStyleLbl="bgSibTrans2D1" presStyleIdx="1" presStyleCnt="3" custLinFactY="-28047" custLinFactNeighborX="-28550" custLinFactNeighborY="-100000"/>
      <dgm:spPr/>
      <dgm:t>
        <a:bodyPr/>
        <a:lstStyle/>
        <a:p>
          <a:endParaRPr lang="ru-RU"/>
        </a:p>
      </dgm:t>
    </dgm:pt>
    <dgm:pt modelId="{2B06ED02-EB76-4CFB-A0E5-CB910FD540A7}" type="pres">
      <dgm:prSet presAssocID="{15A98395-D3B0-4E8B-AF52-E2EBC81A684D}" presName="node" presStyleLbl="node1" presStyleIdx="1" presStyleCnt="3" custScaleY="150132" custRadScaleRad="84768" custRadScaleInc="-128923">
        <dgm:presLayoutVars>
          <dgm:bulletEnabled val="1"/>
        </dgm:presLayoutVars>
      </dgm:prSet>
      <dgm:spPr/>
      <dgm:t>
        <a:bodyPr/>
        <a:lstStyle/>
        <a:p>
          <a:endParaRPr lang="ru-RU"/>
        </a:p>
      </dgm:t>
    </dgm:pt>
    <dgm:pt modelId="{229C3CC0-49E5-4274-AE88-D0F883756AD5}" type="pres">
      <dgm:prSet presAssocID="{641FEDD3-D665-4351-B743-79B6083BCE71}" presName="parTrans" presStyleLbl="bgSibTrans2D1" presStyleIdx="2" presStyleCnt="3" custAng="134547" custScaleX="84761" custScaleY="189612" custLinFactNeighborX="-4419" custLinFactNeighborY="-60331"/>
      <dgm:spPr/>
      <dgm:t>
        <a:bodyPr/>
        <a:lstStyle/>
        <a:p>
          <a:endParaRPr lang="ru-RU"/>
        </a:p>
      </dgm:t>
    </dgm:pt>
    <dgm:pt modelId="{A1B98157-B47C-4ECE-9EE5-470E846AE39A}" type="pres">
      <dgm:prSet presAssocID="{09C050CB-01B2-4975-92A4-DD303ED70783}" presName="node" presStyleLbl="node1" presStyleIdx="2" presStyleCnt="3" custRadScaleRad="9545" custRadScaleInc="-165163">
        <dgm:presLayoutVars>
          <dgm:bulletEnabled val="1"/>
        </dgm:presLayoutVars>
      </dgm:prSet>
      <dgm:spPr/>
      <dgm:t>
        <a:bodyPr/>
        <a:lstStyle/>
        <a:p>
          <a:endParaRPr lang="ru-RU"/>
        </a:p>
      </dgm:t>
    </dgm:pt>
  </dgm:ptLst>
  <dgm:cxnLst>
    <dgm:cxn modelId="{6F67E0D3-A45E-475E-9462-8572DD49B88A}" type="presOf" srcId="{6013509F-AE7E-49E4-8300-6B055A2CC313}" destId="{AEE72C30-A7ED-4861-944D-AC629EE6F15F}" srcOrd="0" destOrd="0" presId="urn:microsoft.com/office/officeart/2005/8/layout/radial4"/>
    <dgm:cxn modelId="{FDC63526-B356-4572-9812-0CF046FC07C5}" type="presOf" srcId="{1ED3B5E2-E248-4604-A218-DE26F84233EF}" destId="{2F88F556-1DD8-4D2D-A6E4-A9044843E275}" srcOrd="0" destOrd="0" presId="urn:microsoft.com/office/officeart/2005/8/layout/radial4"/>
    <dgm:cxn modelId="{89F654A1-39F5-4D65-BDD1-7E4396F568F3}" type="presOf" srcId="{FF33B412-CCC2-41F4-96B7-2009D7470589}" destId="{42F241F3-E3E3-4C06-B004-B7C21278094C}" srcOrd="0" destOrd="0" presId="urn:microsoft.com/office/officeart/2005/8/layout/radial4"/>
    <dgm:cxn modelId="{B083931A-59C0-4ABD-92B6-9B5A4E842E39}" srcId="{FF33B412-CCC2-41F4-96B7-2009D7470589}" destId="{09C050CB-01B2-4975-92A4-DD303ED70783}" srcOrd="2" destOrd="0" parTransId="{641FEDD3-D665-4351-B743-79B6083BCE71}" sibTransId="{40B1A114-8D99-4629-B147-01A2AAA14824}"/>
    <dgm:cxn modelId="{3D1349AF-F10A-4214-81EE-D98101E72036}" type="presOf" srcId="{2E31D377-3B1A-418B-831A-8851F4E3E187}" destId="{CD8BF39D-896A-44CB-9563-AB07E0797CDD}" srcOrd="0" destOrd="0" presId="urn:microsoft.com/office/officeart/2005/8/layout/radial4"/>
    <dgm:cxn modelId="{09088297-BCD4-4A1D-A602-E40D30C10CB1}" type="presOf" srcId="{09C050CB-01B2-4975-92A4-DD303ED70783}" destId="{A1B98157-B47C-4ECE-9EE5-470E846AE39A}" srcOrd="0" destOrd="0" presId="urn:microsoft.com/office/officeart/2005/8/layout/radial4"/>
    <dgm:cxn modelId="{CC393E09-7FA1-4238-9EFA-038FF5BDE242}" type="presOf" srcId="{15A98395-D3B0-4E8B-AF52-E2EBC81A684D}" destId="{2B06ED02-EB76-4CFB-A0E5-CB910FD540A7}" srcOrd="0" destOrd="0" presId="urn:microsoft.com/office/officeart/2005/8/layout/radial4"/>
    <dgm:cxn modelId="{D7AEE168-A181-4738-A99E-FEAF05B38DFB}" srcId="{FF33B412-CCC2-41F4-96B7-2009D7470589}" destId="{1ED3B5E2-E248-4604-A218-DE26F84233EF}" srcOrd="0" destOrd="0" parTransId="{4F158659-6917-4FED-9AAE-DD4E15EFA905}" sibTransId="{85200BE7-8339-4FBE-914F-D6933A06158C}"/>
    <dgm:cxn modelId="{3E4DEF7D-2958-49F6-8A88-D0732CFD66E4}" type="presOf" srcId="{641FEDD3-D665-4351-B743-79B6083BCE71}" destId="{229C3CC0-49E5-4274-AE88-D0F883756AD5}" srcOrd="0" destOrd="0" presId="urn:microsoft.com/office/officeart/2005/8/layout/radial4"/>
    <dgm:cxn modelId="{71276696-39E5-4757-B89A-B4D40440D129}" srcId="{FF33B412-CCC2-41F4-96B7-2009D7470589}" destId="{15A98395-D3B0-4E8B-AF52-E2EBC81A684D}" srcOrd="1" destOrd="0" parTransId="{2E31D377-3B1A-418B-831A-8851F4E3E187}" sibTransId="{553C6028-1D08-4A02-B3A5-2F2FFE23604C}"/>
    <dgm:cxn modelId="{5627E8D5-9371-4B27-8D09-89BBB4D08017}" type="presOf" srcId="{4F158659-6917-4FED-9AAE-DD4E15EFA905}" destId="{4A629D8E-CCC0-4630-9616-D3FB7F6EDA06}" srcOrd="0" destOrd="0" presId="urn:microsoft.com/office/officeart/2005/8/layout/radial4"/>
    <dgm:cxn modelId="{38CF8697-74F3-43CF-B59A-A8E64B7ACEE6}" srcId="{6013509F-AE7E-49E4-8300-6B055A2CC313}" destId="{FF33B412-CCC2-41F4-96B7-2009D7470589}" srcOrd="0" destOrd="0" parTransId="{E226A08A-89CD-466F-978B-E76BB5AA9C6B}" sibTransId="{3967DE29-BB4B-4E9F-91CF-3F69DF7D0AFE}"/>
    <dgm:cxn modelId="{18163B57-DED3-4B8C-84DF-A113D7C2A47B}" type="presParOf" srcId="{AEE72C30-A7ED-4861-944D-AC629EE6F15F}" destId="{42F241F3-E3E3-4C06-B004-B7C21278094C}" srcOrd="0" destOrd="0" presId="urn:microsoft.com/office/officeart/2005/8/layout/radial4"/>
    <dgm:cxn modelId="{42714C43-4C10-48EE-B40B-C01BCE9A7114}" type="presParOf" srcId="{AEE72C30-A7ED-4861-944D-AC629EE6F15F}" destId="{4A629D8E-CCC0-4630-9616-D3FB7F6EDA06}" srcOrd="1" destOrd="0" presId="urn:microsoft.com/office/officeart/2005/8/layout/radial4"/>
    <dgm:cxn modelId="{E9A037B4-65CE-4082-BD42-D69BAFBA6C32}" type="presParOf" srcId="{AEE72C30-A7ED-4861-944D-AC629EE6F15F}" destId="{2F88F556-1DD8-4D2D-A6E4-A9044843E275}" srcOrd="2" destOrd="0" presId="urn:microsoft.com/office/officeart/2005/8/layout/radial4"/>
    <dgm:cxn modelId="{8C85BBEF-2A39-4382-B1DD-4F0E40F80342}" type="presParOf" srcId="{AEE72C30-A7ED-4861-944D-AC629EE6F15F}" destId="{CD8BF39D-896A-44CB-9563-AB07E0797CDD}" srcOrd="3" destOrd="0" presId="urn:microsoft.com/office/officeart/2005/8/layout/radial4"/>
    <dgm:cxn modelId="{E9525A40-BCC8-476C-A6DC-EBC39268C1FB}" type="presParOf" srcId="{AEE72C30-A7ED-4861-944D-AC629EE6F15F}" destId="{2B06ED02-EB76-4CFB-A0E5-CB910FD540A7}" srcOrd="4" destOrd="0" presId="urn:microsoft.com/office/officeart/2005/8/layout/radial4"/>
    <dgm:cxn modelId="{9A1457C1-FE50-4381-B9AD-B92822140B3C}" type="presParOf" srcId="{AEE72C30-A7ED-4861-944D-AC629EE6F15F}" destId="{229C3CC0-49E5-4274-AE88-D0F883756AD5}" srcOrd="5" destOrd="0" presId="urn:microsoft.com/office/officeart/2005/8/layout/radial4"/>
    <dgm:cxn modelId="{50AE96C8-5D2A-437A-B21E-C0C761814E4E}" type="presParOf" srcId="{AEE72C30-A7ED-4861-944D-AC629EE6F15F}" destId="{A1B98157-B47C-4ECE-9EE5-470E846AE39A}" srcOrd="6"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21DCA5-374B-4255-A3A9-B6DAF1363C33}" type="doc">
      <dgm:prSet loTypeId="urn:microsoft.com/office/officeart/2005/8/layout/arrow6" loCatId="process" qsTypeId="urn:microsoft.com/office/officeart/2005/8/quickstyle/simple1" qsCatId="simple" csTypeId="urn:microsoft.com/office/officeart/2005/8/colors/accent5_5" csCatId="accent5" phldr="1"/>
      <dgm:spPr/>
      <dgm:t>
        <a:bodyPr/>
        <a:lstStyle/>
        <a:p>
          <a:endParaRPr lang="ru-RU"/>
        </a:p>
      </dgm:t>
    </dgm:pt>
    <dgm:pt modelId="{BA056715-9D82-444B-A269-CECA8A48BB94}">
      <dgm:prSet/>
      <dgm:spPr/>
      <dgm:t>
        <a:bodyPr/>
        <a:lstStyle/>
        <a:p>
          <a:pPr rtl="0"/>
          <a:r>
            <a:rPr lang="az-Latn-AZ" b="1" dirty="0" smtClean="0">
              <a:solidFill>
                <a:schemeClr val="tx1"/>
              </a:solidFill>
              <a:latin typeface="Times New Roman" pitchFamily="18" charset="0"/>
              <a:cs typeface="Times New Roman" pitchFamily="18" charset="0"/>
            </a:rPr>
            <a:t>DİQQƏTİNİZƏ</a:t>
          </a:r>
          <a:endParaRPr lang="ru-RU" b="1" dirty="0">
            <a:solidFill>
              <a:schemeClr val="tx1"/>
            </a:solidFill>
            <a:latin typeface="Times New Roman" pitchFamily="18" charset="0"/>
            <a:cs typeface="Times New Roman" pitchFamily="18" charset="0"/>
          </a:endParaRPr>
        </a:p>
      </dgm:t>
    </dgm:pt>
    <dgm:pt modelId="{E2C303ED-A586-4314-98EA-2931C3E6485F}" type="parTrans" cxnId="{FF57EB46-C0E4-4208-BC7A-7CADD0419718}">
      <dgm:prSet/>
      <dgm:spPr/>
      <dgm:t>
        <a:bodyPr/>
        <a:lstStyle/>
        <a:p>
          <a:endParaRPr lang="ru-RU"/>
        </a:p>
      </dgm:t>
    </dgm:pt>
    <dgm:pt modelId="{219813F5-2589-463C-85D3-92DF6911CA8A}" type="sibTrans" cxnId="{FF57EB46-C0E4-4208-BC7A-7CADD0419718}">
      <dgm:prSet/>
      <dgm:spPr/>
      <dgm:t>
        <a:bodyPr/>
        <a:lstStyle/>
        <a:p>
          <a:endParaRPr lang="ru-RU"/>
        </a:p>
      </dgm:t>
    </dgm:pt>
    <dgm:pt modelId="{B7768029-F29A-46CB-9929-27A94B9DE383}">
      <dgm:prSet/>
      <dgm:spPr/>
      <dgm:t>
        <a:bodyPr/>
        <a:lstStyle/>
        <a:p>
          <a:pPr rtl="0"/>
          <a:r>
            <a:rPr lang="az-Latn-AZ" b="1" dirty="0" smtClean="0">
              <a:solidFill>
                <a:schemeClr val="tx1"/>
              </a:solidFill>
              <a:latin typeface="Times New Roman" pitchFamily="18" charset="0"/>
              <a:cs typeface="Times New Roman" pitchFamily="18" charset="0"/>
            </a:rPr>
            <a:t>GÖRƏ MİNNƏTDARAM!</a:t>
          </a:r>
          <a:endParaRPr lang="ru-RU" dirty="0">
            <a:solidFill>
              <a:schemeClr val="tx1"/>
            </a:solidFill>
            <a:latin typeface="Times New Roman" pitchFamily="18" charset="0"/>
            <a:cs typeface="Times New Roman" pitchFamily="18" charset="0"/>
          </a:endParaRPr>
        </a:p>
      </dgm:t>
    </dgm:pt>
    <dgm:pt modelId="{C6719C2E-AF06-45DC-9368-7CB1EBCA1645}" type="parTrans" cxnId="{F593BB98-D3D1-4151-B7EF-9E284FDF26A2}">
      <dgm:prSet/>
      <dgm:spPr/>
      <dgm:t>
        <a:bodyPr/>
        <a:lstStyle/>
        <a:p>
          <a:endParaRPr lang="ru-RU"/>
        </a:p>
      </dgm:t>
    </dgm:pt>
    <dgm:pt modelId="{1123FFB5-4A81-4F0F-AA24-D6BF05E30961}" type="sibTrans" cxnId="{F593BB98-D3D1-4151-B7EF-9E284FDF26A2}">
      <dgm:prSet/>
      <dgm:spPr/>
      <dgm:t>
        <a:bodyPr/>
        <a:lstStyle/>
        <a:p>
          <a:endParaRPr lang="ru-RU"/>
        </a:p>
      </dgm:t>
    </dgm:pt>
    <dgm:pt modelId="{40CFD39E-D0D0-4F91-88A2-CF4D872C38DD}" type="pres">
      <dgm:prSet presAssocID="{9C21DCA5-374B-4255-A3A9-B6DAF1363C33}" presName="compositeShape" presStyleCnt="0">
        <dgm:presLayoutVars>
          <dgm:chMax val="2"/>
          <dgm:dir/>
          <dgm:resizeHandles val="exact"/>
        </dgm:presLayoutVars>
      </dgm:prSet>
      <dgm:spPr/>
      <dgm:t>
        <a:bodyPr/>
        <a:lstStyle/>
        <a:p>
          <a:endParaRPr lang="ru-RU"/>
        </a:p>
      </dgm:t>
    </dgm:pt>
    <dgm:pt modelId="{441B0B35-78D1-4AF9-A21F-52D69C4E0D7D}" type="pres">
      <dgm:prSet presAssocID="{9C21DCA5-374B-4255-A3A9-B6DAF1363C33}" presName="ribbon" presStyleLbl="node1" presStyleIdx="0" presStyleCnt="1" custScaleY="150463" custLinFactNeighborX="-1852"/>
      <dgm:spPr/>
      <dgm:t>
        <a:bodyPr/>
        <a:lstStyle/>
        <a:p>
          <a:endParaRPr lang="ru-RU"/>
        </a:p>
      </dgm:t>
    </dgm:pt>
    <dgm:pt modelId="{AAFCD165-A50E-4C1A-921C-FEC3C85D7AB4}" type="pres">
      <dgm:prSet presAssocID="{9C21DCA5-374B-4255-A3A9-B6DAF1363C33}" presName="leftArrowText" presStyleLbl="node1" presStyleIdx="0" presStyleCnt="1">
        <dgm:presLayoutVars>
          <dgm:chMax val="0"/>
          <dgm:bulletEnabled val="1"/>
        </dgm:presLayoutVars>
      </dgm:prSet>
      <dgm:spPr/>
      <dgm:t>
        <a:bodyPr/>
        <a:lstStyle/>
        <a:p>
          <a:endParaRPr lang="ru-RU"/>
        </a:p>
      </dgm:t>
    </dgm:pt>
    <dgm:pt modelId="{305D9709-CABD-4214-8948-9B0EE9B6F15E}" type="pres">
      <dgm:prSet presAssocID="{9C21DCA5-374B-4255-A3A9-B6DAF1363C33}" presName="rightArrowText" presStyleLbl="node1" presStyleIdx="0" presStyleCnt="1">
        <dgm:presLayoutVars>
          <dgm:chMax val="0"/>
          <dgm:bulletEnabled val="1"/>
        </dgm:presLayoutVars>
      </dgm:prSet>
      <dgm:spPr/>
      <dgm:t>
        <a:bodyPr/>
        <a:lstStyle/>
        <a:p>
          <a:endParaRPr lang="ru-RU"/>
        </a:p>
      </dgm:t>
    </dgm:pt>
  </dgm:ptLst>
  <dgm:cxnLst>
    <dgm:cxn modelId="{FF57EB46-C0E4-4208-BC7A-7CADD0419718}" srcId="{9C21DCA5-374B-4255-A3A9-B6DAF1363C33}" destId="{BA056715-9D82-444B-A269-CECA8A48BB94}" srcOrd="0" destOrd="0" parTransId="{E2C303ED-A586-4314-98EA-2931C3E6485F}" sibTransId="{219813F5-2589-463C-85D3-92DF6911CA8A}"/>
    <dgm:cxn modelId="{F593BB98-D3D1-4151-B7EF-9E284FDF26A2}" srcId="{9C21DCA5-374B-4255-A3A9-B6DAF1363C33}" destId="{B7768029-F29A-46CB-9929-27A94B9DE383}" srcOrd="1" destOrd="0" parTransId="{C6719C2E-AF06-45DC-9368-7CB1EBCA1645}" sibTransId="{1123FFB5-4A81-4F0F-AA24-D6BF05E30961}"/>
    <dgm:cxn modelId="{F61DB40E-301C-4B14-9ABD-057845CFC667}" type="presOf" srcId="{9C21DCA5-374B-4255-A3A9-B6DAF1363C33}" destId="{40CFD39E-D0D0-4F91-88A2-CF4D872C38DD}" srcOrd="0" destOrd="0" presId="urn:microsoft.com/office/officeart/2005/8/layout/arrow6"/>
    <dgm:cxn modelId="{D57D4634-F64D-4F50-B43A-28B8F297E264}" type="presOf" srcId="{BA056715-9D82-444B-A269-CECA8A48BB94}" destId="{AAFCD165-A50E-4C1A-921C-FEC3C85D7AB4}" srcOrd="0" destOrd="0" presId="urn:microsoft.com/office/officeart/2005/8/layout/arrow6"/>
    <dgm:cxn modelId="{7225CB03-EABA-4BBC-8D4A-775F9A6A61D7}" type="presOf" srcId="{B7768029-F29A-46CB-9929-27A94B9DE383}" destId="{305D9709-CABD-4214-8948-9B0EE9B6F15E}" srcOrd="0" destOrd="0" presId="urn:microsoft.com/office/officeart/2005/8/layout/arrow6"/>
    <dgm:cxn modelId="{F2E2F0C5-5D19-4AAD-89DA-FF66F27BE8A8}" type="presParOf" srcId="{40CFD39E-D0D0-4F91-88A2-CF4D872C38DD}" destId="{441B0B35-78D1-4AF9-A21F-52D69C4E0D7D}" srcOrd="0" destOrd="0" presId="urn:microsoft.com/office/officeart/2005/8/layout/arrow6"/>
    <dgm:cxn modelId="{C47C108A-5C06-498D-B23F-3FAF6D9EF7E9}" type="presParOf" srcId="{40CFD39E-D0D0-4F91-88A2-CF4D872C38DD}" destId="{AAFCD165-A50E-4C1A-921C-FEC3C85D7AB4}" srcOrd="1" destOrd="0" presId="urn:microsoft.com/office/officeart/2005/8/layout/arrow6"/>
    <dgm:cxn modelId="{DC891987-EDCD-4B38-900D-4B6E3C2E34DB}" type="presParOf" srcId="{40CFD39E-D0D0-4F91-88A2-CF4D872C38DD}" destId="{305D9709-CABD-4214-8948-9B0EE9B6F15E}" srcOrd="2" destOrd="0" presId="urn:microsoft.com/office/officeart/2005/8/layout/arrow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2F241F3-E3E3-4C06-B004-B7C21278094C}">
      <dsp:nvSpPr>
        <dsp:cNvPr id="0" name=""/>
        <dsp:cNvSpPr/>
      </dsp:nvSpPr>
      <dsp:spPr>
        <a:xfrm>
          <a:off x="2590768" y="114328"/>
          <a:ext cx="3048041" cy="2447997"/>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z-Latn-AZ" sz="2800" b="1" kern="1200" dirty="0" smtClean="0">
              <a:solidFill>
                <a:schemeClr val="bg1"/>
              </a:solidFill>
              <a:effectLst/>
              <a:latin typeface="Times New Roman" pitchFamily="18" charset="0"/>
              <a:cs typeface="Times New Roman" pitchFamily="18" charset="0"/>
            </a:rPr>
            <a:t>Nəticələr</a:t>
          </a:r>
          <a:endParaRPr lang="ru-RU" sz="2800" b="1" kern="1200" dirty="0">
            <a:solidFill>
              <a:schemeClr val="bg1"/>
            </a:solidFill>
          </a:endParaRPr>
        </a:p>
      </dsp:txBody>
      <dsp:txXfrm>
        <a:off x="2590768" y="114328"/>
        <a:ext cx="3048041" cy="2447997"/>
      </dsp:txXfrm>
    </dsp:sp>
    <dsp:sp modelId="{4A629D8E-CCC0-4630-9616-D3FB7F6EDA06}">
      <dsp:nvSpPr>
        <dsp:cNvPr id="0" name=""/>
        <dsp:cNvSpPr/>
      </dsp:nvSpPr>
      <dsp:spPr>
        <a:xfrm rot="2823876">
          <a:off x="4944406" y="2419909"/>
          <a:ext cx="3662238" cy="822531"/>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88F556-1DD8-4D2D-A6E4-A9044843E275}">
      <dsp:nvSpPr>
        <dsp:cNvPr id="0" name=""/>
        <dsp:cNvSpPr/>
      </dsp:nvSpPr>
      <dsp:spPr>
        <a:xfrm>
          <a:off x="5867418" y="3009916"/>
          <a:ext cx="2862546" cy="3500912"/>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AU" sz="2200" b="0" i="0" kern="1200" dirty="0" smtClean="0">
              <a:solidFill>
                <a:schemeClr val="bg1"/>
              </a:solidFill>
              <a:latin typeface="Times New Roman" pitchFamily="18" charset="0"/>
              <a:cs typeface="Times New Roman" pitchFamily="18" charset="0"/>
            </a:rPr>
            <a:t>Fe I </a:t>
          </a:r>
          <a:r>
            <a:rPr lang="en-AU" sz="2200" b="0" i="0" kern="1200" dirty="0" err="1" smtClean="0">
              <a:solidFill>
                <a:schemeClr val="bg1"/>
              </a:solidFill>
              <a:latin typeface="Times New Roman" pitchFamily="18" charset="0"/>
              <a:cs typeface="Times New Roman" pitchFamily="18" charset="0"/>
            </a:rPr>
            <a:t>xətlərinə</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əsasən</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φCas</a:t>
          </a:r>
          <a:r>
            <a:rPr lang="en-AU" sz="2200" b="0" i="0" kern="1200" dirty="0" smtClean="0">
              <a:solidFill>
                <a:schemeClr val="bg1"/>
              </a:solidFill>
              <a:latin typeface="Times New Roman" pitchFamily="18" charset="0"/>
              <a:cs typeface="Times New Roman" pitchFamily="18" charset="0"/>
            </a:rPr>
            <a:t> (F0 </a:t>
          </a:r>
          <a:r>
            <a:rPr lang="en-AU" sz="2200" b="0" i="0" kern="1200" dirty="0" err="1" smtClean="0">
              <a:solidFill>
                <a:schemeClr val="bg1"/>
              </a:solidFill>
              <a:latin typeface="Times New Roman" pitchFamily="18" charset="0"/>
              <a:cs typeface="Times New Roman" pitchFamily="18" charset="0"/>
            </a:rPr>
            <a:t>Ia</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ulduzunun</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atmosferində</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mikroturbulent</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hərəkət</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sürəti</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təyin</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edilmişdir</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Mikroturbulent</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hərəkət</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sürəti</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üçü</a:t>
          </a:r>
          <a:r>
            <a:rPr lang="az-Latn-AZ" sz="2200" b="0" i="0" kern="1200" dirty="0" smtClean="0">
              <a:solidFill>
                <a:schemeClr val="bg1"/>
              </a:solidFill>
              <a:latin typeface="Times New Roman" pitchFamily="18" charset="0"/>
              <a:cs typeface="Times New Roman" pitchFamily="18" charset="0"/>
            </a:rPr>
            <a:t>n</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ξ</a:t>
          </a:r>
          <a:r>
            <a:rPr lang="en-AU" sz="2200" b="0" i="0" kern="1200" baseline="-25000" dirty="0" err="1" smtClean="0">
              <a:solidFill>
                <a:schemeClr val="bg1"/>
              </a:solidFill>
              <a:latin typeface="Times New Roman" pitchFamily="18" charset="0"/>
              <a:cs typeface="Times New Roman" pitchFamily="18" charset="0"/>
            </a:rPr>
            <a:t>t</a:t>
          </a:r>
          <a:r>
            <a:rPr lang="en-AU" sz="2200" b="0" i="0" kern="1200" dirty="0" smtClean="0">
              <a:solidFill>
                <a:schemeClr val="bg1"/>
              </a:solidFill>
              <a:latin typeface="Times New Roman" pitchFamily="18" charset="0"/>
              <a:cs typeface="Times New Roman" pitchFamily="18" charset="0"/>
            </a:rPr>
            <a:t>=14km/san </a:t>
          </a:r>
          <a:r>
            <a:rPr lang="en-AU" sz="2200" b="0" i="0" kern="1200" dirty="0" err="1" smtClean="0">
              <a:solidFill>
                <a:schemeClr val="bg1"/>
              </a:solidFill>
              <a:latin typeface="Times New Roman" pitchFamily="18" charset="0"/>
              <a:cs typeface="Times New Roman" pitchFamily="18" charset="0"/>
            </a:rPr>
            <a:t>qiyməti</a:t>
          </a:r>
          <a:r>
            <a:rPr lang="en-AU" sz="2200" b="0" i="0" kern="1200" dirty="0" smtClean="0">
              <a:solidFill>
                <a:schemeClr val="bg1"/>
              </a:solidFill>
              <a:latin typeface="Times New Roman" pitchFamily="18" charset="0"/>
              <a:cs typeface="Times New Roman" pitchFamily="18" charset="0"/>
            </a:rPr>
            <a:t> </a:t>
          </a:r>
          <a:r>
            <a:rPr lang="en-AU" sz="2200" b="0" i="0" kern="1200" dirty="0" err="1" smtClean="0">
              <a:solidFill>
                <a:schemeClr val="bg1"/>
              </a:solidFill>
              <a:latin typeface="Times New Roman" pitchFamily="18" charset="0"/>
              <a:cs typeface="Times New Roman" pitchFamily="18" charset="0"/>
            </a:rPr>
            <a:t>alınmışdır</a:t>
          </a:r>
          <a:r>
            <a:rPr lang="en-AU" sz="2200" b="0" i="0" kern="1200" dirty="0" smtClean="0">
              <a:solidFill>
                <a:schemeClr val="bg1"/>
              </a:solidFill>
              <a:latin typeface="Times New Roman" pitchFamily="18" charset="0"/>
              <a:cs typeface="Times New Roman" pitchFamily="18" charset="0"/>
            </a:rPr>
            <a:t>.</a:t>
          </a:r>
          <a:endParaRPr lang="ru-RU" sz="2200" b="0" i="0" kern="1200" dirty="0">
            <a:solidFill>
              <a:schemeClr val="bg1"/>
            </a:solidFill>
            <a:latin typeface="Times New Roman" pitchFamily="18" charset="0"/>
            <a:cs typeface="Times New Roman" pitchFamily="18" charset="0"/>
          </a:endParaRPr>
        </a:p>
      </dsp:txBody>
      <dsp:txXfrm>
        <a:off x="5867418" y="3009916"/>
        <a:ext cx="2862546" cy="3500912"/>
      </dsp:txXfrm>
    </dsp:sp>
    <dsp:sp modelId="{CD8BF39D-896A-44CB-9563-AB07E0797CDD}">
      <dsp:nvSpPr>
        <dsp:cNvPr id="0" name=""/>
        <dsp:cNvSpPr/>
      </dsp:nvSpPr>
      <dsp:spPr>
        <a:xfrm rot="7671367">
          <a:off x="-56756" y="2226653"/>
          <a:ext cx="2982583" cy="822531"/>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06ED02-EB76-4CFB-A0E5-CB910FD540A7}">
      <dsp:nvSpPr>
        <dsp:cNvPr id="0" name=""/>
        <dsp:cNvSpPr/>
      </dsp:nvSpPr>
      <dsp:spPr>
        <a:xfrm>
          <a:off x="0" y="3222091"/>
          <a:ext cx="2741771" cy="3293020"/>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az-Latn-AZ" sz="1800" kern="1200" dirty="0" smtClean="0">
              <a:solidFill>
                <a:schemeClr val="bg1"/>
              </a:solidFill>
              <a:latin typeface="Times New Roman" pitchFamily="18" charset="0"/>
              <a:cs typeface="Times New Roman" pitchFamily="18" charset="0"/>
            </a:rPr>
            <a:t>Ulduzu xarakterizə edən bəzi fotometrik və spektral parametrlərin müşahidədən ölçülmüş və nəzəri hesablanmış qiymətlərinin müqayisəsi və həmçinin parallaksın tətbiqi əsasında </a:t>
          </a:r>
          <a:r>
            <a:rPr lang="az-Latn-AZ" sz="1800" kern="1200" dirty="0" smtClean="0">
              <a:solidFill>
                <a:schemeClr val="bg1"/>
              </a:solidFill>
              <a:latin typeface="Times New Roman" pitchFamily="18" charset="0"/>
              <a:cs typeface="Times New Roman" pitchFamily="18" charset="0"/>
              <a:sym typeface="Symbol"/>
            </a:rPr>
            <a:t></a:t>
          </a:r>
          <a:r>
            <a:rPr lang="az-Latn-AZ" sz="1800" kern="1200" dirty="0" smtClean="0">
              <a:solidFill>
                <a:schemeClr val="bg1"/>
              </a:solidFill>
              <a:latin typeface="Times New Roman" pitchFamily="18" charset="0"/>
              <a:cs typeface="Times New Roman" pitchFamily="18" charset="0"/>
            </a:rPr>
            <a:t>Cas ulduzunun effektiv temperaturu və səthində ağırlıq qüvvəsi təcili təyin edilmişdir: T</a:t>
          </a:r>
          <a:r>
            <a:rPr lang="az-Latn-AZ" sz="1800" kern="1200" baseline="-25000" dirty="0" smtClean="0">
              <a:solidFill>
                <a:schemeClr val="bg1"/>
              </a:solidFill>
              <a:latin typeface="Times New Roman" pitchFamily="18" charset="0"/>
              <a:cs typeface="Times New Roman" pitchFamily="18" charset="0"/>
            </a:rPr>
            <a:t>eff</a:t>
          </a:r>
          <a:r>
            <a:rPr lang="az-Latn-AZ" sz="1800" kern="1200" dirty="0" smtClean="0">
              <a:solidFill>
                <a:schemeClr val="bg1"/>
              </a:solidFill>
              <a:latin typeface="Times New Roman" pitchFamily="18" charset="0"/>
              <a:cs typeface="Times New Roman" pitchFamily="18" charset="0"/>
            </a:rPr>
            <a:t>=7300±200K, lgg=0.25±0.2.</a:t>
          </a:r>
          <a:endParaRPr lang="ru-RU" sz="1800" b="0" i="0" kern="1200" dirty="0">
            <a:solidFill>
              <a:schemeClr val="bg1"/>
            </a:solidFill>
            <a:latin typeface="Times New Roman" pitchFamily="18" charset="0"/>
            <a:cs typeface="Times New Roman" pitchFamily="18" charset="0"/>
          </a:endParaRPr>
        </a:p>
      </dsp:txBody>
      <dsp:txXfrm>
        <a:off x="0" y="3222091"/>
        <a:ext cx="2741771" cy="3293020"/>
      </dsp:txXfrm>
    </dsp:sp>
    <dsp:sp modelId="{229C3CC0-49E5-4274-AE88-D0F883756AD5}">
      <dsp:nvSpPr>
        <dsp:cNvPr id="0" name=""/>
        <dsp:cNvSpPr/>
      </dsp:nvSpPr>
      <dsp:spPr>
        <a:xfrm rot="5338272">
          <a:off x="3043294" y="2743414"/>
          <a:ext cx="2218186" cy="1559618"/>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B98157-B47C-4ECE-9EE5-470E846AE39A}">
      <dsp:nvSpPr>
        <dsp:cNvPr id="0" name=""/>
        <dsp:cNvSpPr/>
      </dsp:nvSpPr>
      <dsp:spPr>
        <a:xfrm>
          <a:off x="2971813" y="4229118"/>
          <a:ext cx="2741771" cy="2193417"/>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az-Latn-AZ" sz="2400" b="0" kern="1200" dirty="0" smtClean="0">
              <a:solidFill>
                <a:schemeClr val="bg1"/>
              </a:solidFill>
              <a:latin typeface="Times New Roman" pitchFamily="18" charset="0"/>
              <a:cs typeface="Times New Roman" pitchFamily="18" charset="0"/>
            </a:rPr>
            <a:t>Model üsulu ilə </a:t>
          </a:r>
          <a:r>
            <a:rPr lang="en-AU" sz="2400" b="0" kern="1200" dirty="0" smtClean="0">
              <a:solidFill>
                <a:schemeClr val="bg1"/>
              </a:solidFill>
              <a:latin typeface="Times New Roman" pitchFamily="18" charset="0"/>
              <a:cs typeface="Times New Roman" pitchFamily="18" charset="0"/>
            </a:rPr>
            <a:t>φ</a:t>
          </a:r>
          <a:r>
            <a:rPr lang="az-Latn-AZ" sz="2400" b="0" kern="1200" dirty="0" smtClean="0">
              <a:solidFill>
                <a:schemeClr val="bg1"/>
              </a:solidFill>
              <a:latin typeface="Times New Roman" pitchFamily="18" charset="0"/>
              <a:cs typeface="Times New Roman" pitchFamily="18" charset="0"/>
            </a:rPr>
            <a:t>Cas ulduzunun atmosferində  bir sıra </a:t>
          </a:r>
          <a:r>
            <a:rPr lang="en-US" sz="2400" b="0" kern="1200" dirty="0" smtClean="0">
              <a:solidFill>
                <a:schemeClr val="bg1"/>
              </a:solidFill>
              <a:latin typeface="Times New Roman" pitchFamily="18" charset="0"/>
              <a:cs typeface="Times New Roman" pitchFamily="18" charset="0"/>
            </a:rPr>
            <a:t> element</a:t>
          </a:r>
          <a:r>
            <a:rPr lang="az-Latn-AZ" sz="2400" b="0" kern="1200" dirty="0" smtClean="0">
              <a:solidFill>
                <a:schemeClr val="bg1"/>
              </a:solidFill>
              <a:latin typeface="Times New Roman" pitchFamily="18" charset="0"/>
              <a:cs typeface="Times New Roman" pitchFamily="18" charset="0"/>
            </a:rPr>
            <a:t>lərin miqdarı  təyin olunmuşdur.</a:t>
          </a:r>
          <a:endParaRPr lang="ru-RU" sz="2400" b="0" i="0" kern="1200" dirty="0">
            <a:solidFill>
              <a:schemeClr val="bg1"/>
            </a:solidFill>
            <a:latin typeface="Times New Roman" pitchFamily="18" charset="0"/>
            <a:cs typeface="Times New Roman" pitchFamily="18" charset="0"/>
          </a:endParaRPr>
        </a:p>
      </dsp:txBody>
      <dsp:txXfrm>
        <a:off x="2971813" y="4229118"/>
        <a:ext cx="2741771" cy="219341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1B0B35-78D1-4AF9-A21F-52D69C4E0D7D}">
      <dsp:nvSpPr>
        <dsp:cNvPr id="0" name=""/>
        <dsp:cNvSpPr/>
      </dsp:nvSpPr>
      <dsp:spPr>
        <a:xfrm>
          <a:off x="0" y="320674"/>
          <a:ext cx="7543800" cy="4540251"/>
        </a:xfrm>
        <a:prstGeom prst="leftRightRibbon">
          <a:avLst/>
        </a:prstGeom>
        <a:solidFill>
          <a:schemeClr val="accent5">
            <a:alpha val="9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CD165-A50E-4C1A-921C-FEC3C85D7AB4}">
      <dsp:nvSpPr>
        <dsp:cNvPr id="0" name=""/>
        <dsp:cNvSpPr/>
      </dsp:nvSpPr>
      <dsp:spPr>
        <a:xfrm>
          <a:off x="905256" y="1610105"/>
          <a:ext cx="2489454" cy="1478584"/>
        </a:xfrm>
        <a:prstGeom prst="rect">
          <a:avLst/>
        </a:prstGeom>
        <a:noFill/>
        <a:ln w="381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102870" numCol="1" spcCol="1270" anchor="ctr" anchorCtr="0">
          <a:noAutofit/>
        </a:bodyPr>
        <a:lstStyle/>
        <a:p>
          <a:pPr lvl="0" algn="ctr" defTabSz="1200150" rtl="0">
            <a:lnSpc>
              <a:spcPct val="90000"/>
            </a:lnSpc>
            <a:spcBef>
              <a:spcPct val="0"/>
            </a:spcBef>
            <a:spcAft>
              <a:spcPct val="35000"/>
            </a:spcAft>
          </a:pPr>
          <a:r>
            <a:rPr lang="az-Latn-AZ" sz="2700" b="1" kern="1200" dirty="0" smtClean="0">
              <a:solidFill>
                <a:schemeClr val="tx1"/>
              </a:solidFill>
              <a:latin typeface="Times New Roman" pitchFamily="18" charset="0"/>
              <a:cs typeface="Times New Roman" pitchFamily="18" charset="0"/>
            </a:rPr>
            <a:t>DİQQƏTİNİZƏ</a:t>
          </a:r>
          <a:endParaRPr lang="ru-RU" sz="2700" b="1" kern="1200" dirty="0">
            <a:solidFill>
              <a:schemeClr val="tx1"/>
            </a:solidFill>
            <a:latin typeface="Times New Roman" pitchFamily="18" charset="0"/>
            <a:cs typeface="Times New Roman" pitchFamily="18" charset="0"/>
          </a:endParaRPr>
        </a:p>
      </dsp:txBody>
      <dsp:txXfrm>
        <a:off x="905256" y="1610105"/>
        <a:ext cx="2489454" cy="1478584"/>
      </dsp:txXfrm>
    </dsp:sp>
    <dsp:sp modelId="{305D9709-CABD-4214-8948-9B0EE9B6F15E}">
      <dsp:nvSpPr>
        <dsp:cNvPr id="0" name=""/>
        <dsp:cNvSpPr/>
      </dsp:nvSpPr>
      <dsp:spPr>
        <a:xfrm>
          <a:off x="3771900" y="2092909"/>
          <a:ext cx="2942082" cy="1478584"/>
        </a:xfrm>
        <a:prstGeom prst="rect">
          <a:avLst/>
        </a:prstGeom>
        <a:noFill/>
        <a:ln w="381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102870" numCol="1" spcCol="1270" anchor="ctr" anchorCtr="0">
          <a:noAutofit/>
        </a:bodyPr>
        <a:lstStyle/>
        <a:p>
          <a:pPr lvl="0" algn="ctr" defTabSz="1200150" rtl="0">
            <a:lnSpc>
              <a:spcPct val="90000"/>
            </a:lnSpc>
            <a:spcBef>
              <a:spcPct val="0"/>
            </a:spcBef>
            <a:spcAft>
              <a:spcPct val="35000"/>
            </a:spcAft>
          </a:pPr>
          <a:r>
            <a:rPr lang="az-Latn-AZ" sz="2700" b="1" kern="1200" dirty="0" smtClean="0">
              <a:solidFill>
                <a:schemeClr val="tx1"/>
              </a:solidFill>
              <a:latin typeface="Times New Roman" pitchFamily="18" charset="0"/>
              <a:cs typeface="Times New Roman" pitchFamily="18" charset="0"/>
            </a:rPr>
            <a:t>GÖRƏ MİNNƏTDARAM!</a:t>
          </a:r>
          <a:endParaRPr lang="ru-RU" sz="2700" kern="1200" dirty="0">
            <a:solidFill>
              <a:schemeClr val="tx1"/>
            </a:solidFill>
            <a:latin typeface="Times New Roman" pitchFamily="18" charset="0"/>
            <a:cs typeface="Times New Roman" pitchFamily="18" charset="0"/>
          </a:endParaRPr>
        </a:p>
      </dsp:txBody>
      <dsp:txXfrm>
        <a:off x="3771900" y="2092909"/>
        <a:ext cx="2942082" cy="147858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981B2-EDB6-48E5-8388-CC046ECE3C1E}" type="datetimeFigureOut">
              <a:rPr lang="ru-RU" smtClean="0"/>
              <a:pPr/>
              <a:t>15.02.2014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30FE11-7116-46C2-BF54-F67E9FF4F93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730FE11-7116-46C2-BF54-F67E9FF4F93D}" type="slidenum">
              <a:rPr lang="ru-RU" smtClean="0"/>
              <a:pPr/>
              <a:t>34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7EAF463A-BC7C-46EE-9F1E-7F377CCA4891}" type="datetimeFigureOut">
              <a:rPr lang="en-US" smtClean="0"/>
              <a:pPr/>
              <a:t>2/15/2014</a:t>
            </a:fld>
            <a:endParaRPr lang="en-US"/>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483448D-3A78-4528-A469-B745A65DA480}" type="slidenum">
              <a:rPr lang="en-US" smtClean="0"/>
              <a:pPr/>
              <a:t>‹#›</a:t>
            </a:fld>
            <a:endParaRPr lang="en-US"/>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transition>
    <p:wedg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2/15/2014</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wedg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7EAF463A-BC7C-46EE-9F1E-7F377CCA4891}" type="datetimeFigureOut">
              <a:rPr lang="en-US" smtClean="0"/>
              <a:pPr/>
              <a:t>2/15/2014</a:t>
            </a:fld>
            <a:endParaRPr lang="en-US"/>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483448D-3A78-4528-A469-B745A65DA480}" type="slidenum">
              <a:rPr lang="en-US" smtClean="0"/>
              <a:pPr/>
              <a:t>‹#›</a:t>
            </a:fld>
            <a:endParaRPr lang="en-US"/>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transition>
    <p:wedg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2/15/2014</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a:xfrm>
            <a:off x="8641080" y="6514568"/>
            <a:ext cx="464288" cy="274320"/>
          </a:xfrm>
        </p:spPr>
        <p:txBody>
          <a:bodyPr/>
          <a:lstStyle>
            <a:extLst/>
          </a:lstStyle>
          <a:p>
            <a:fld id="{A483448D-3A78-4528-A469-B745A65DA480}" type="slidenum">
              <a:rPr lang="en-US" smtClean="0"/>
              <a:pPr/>
              <a:t>‹#›</a:t>
            </a:fld>
            <a:endParaRPr lang="en-US"/>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wedg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2/15/2014</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a:xfrm>
            <a:off x="8641080" y="6514568"/>
            <a:ext cx="464288" cy="274320"/>
          </a:xfrm>
        </p:spPr>
        <p:txBody>
          <a:bodyPr/>
          <a:lstStyle>
            <a:extLst/>
          </a:lstStyle>
          <a:p>
            <a:fld id="{A483448D-3A78-4528-A469-B745A65DA480}" type="slidenum">
              <a:rPr lang="en-US" smtClean="0"/>
              <a:pPr/>
              <a:t>‹#›</a:t>
            </a:fld>
            <a:endParaRPr lang="en-US"/>
          </a:p>
        </p:txBody>
      </p:sp>
    </p:spTree>
  </p:cSld>
  <p:clrMapOvr>
    <a:masterClrMapping/>
  </p:clrMapOvr>
  <p:transition>
    <p:wedg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EAF463A-BC7C-46EE-9F1E-7F377CCA4891}" type="datetimeFigureOut">
              <a:rPr lang="en-US" smtClean="0"/>
              <a:pPr/>
              <a:t>2/15/2014</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7EAF463A-BC7C-46EE-9F1E-7F377CCA4891}" type="datetimeFigureOut">
              <a:rPr lang="en-US" smtClean="0"/>
              <a:pPr/>
              <a:t>2/15/2014</a:t>
            </a:fld>
            <a:endParaRPr lang="en-US"/>
          </a:p>
        </p:txBody>
      </p:sp>
      <p:sp>
        <p:nvSpPr>
          <p:cNvPr id="3" name="Нижний колонтитул 2"/>
          <p:cNvSpPr>
            <a:spLocks noGrp="1"/>
          </p:cNvSpPr>
          <p:nvPr>
            <p:ph type="ftr" sz="quarter" idx="11"/>
          </p:nvPr>
        </p:nvSpPr>
        <p:spPr/>
        <p:txBody>
          <a:bodyPr/>
          <a:lstStyle>
            <a:extLst/>
          </a:lstStyle>
          <a:p>
            <a:endParaRPr lang="en-US"/>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wedg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7EAF463A-BC7C-46EE-9F1E-7F377CCA4891}" type="datetimeFigureOut">
              <a:rPr lang="en-US" smtClean="0"/>
              <a:pPr/>
              <a:t>2/15/2014</a:t>
            </a:fld>
            <a:endParaRPr lang="en-US"/>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483448D-3A78-4528-A469-B745A65DA480}" type="slidenum">
              <a:rPr lang="en-US" smtClean="0"/>
              <a:pPr/>
              <a:t>‹#›</a:t>
            </a:fld>
            <a:endParaRPr lang="en-US"/>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transition>
    <p:wedg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7EAF463A-BC7C-46EE-9F1E-7F377CCA4891}" type="datetimeFigureOut">
              <a:rPr lang="en-US" smtClean="0"/>
              <a:pPr/>
              <a:t>2/15/2014</a:t>
            </a:fld>
            <a:endParaRPr lang="en-US"/>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483448D-3A78-4528-A469-B745A65DA480}" type="slidenum">
              <a:rPr lang="en-US" smtClean="0"/>
              <a:pPr/>
              <a:t>‹#›</a:t>
            </a:fld>
            <a:endParaRPr lang="en-US"/>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transition>
    <p:wedg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2/15/2014</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wedg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2/15/2014</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wedg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7EAF463A-BC7C-46EE-9F1E-7F377CCA4891}" type="datetimeFigureOut">
              <a:rPr lang="en-US" smtClean="0"/>
              <a:pPr/>
              <a:t>2/15/2014</a:t>
            </a:fld>
            <a:endParaRPr lang="en-US"/>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A483448D-3A78-4528-A469-B745A65DA480}" type="slidenum">
              <a:rPr lang="en-US" smtClean="0"/>
              <a:pPr/>
              <a:t>‹#›</a:t>
            </a:fld>
            <a:endParaRPr lang="en-US"/>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wedge/>
  </p:transition>
  <p:timing>
    <p:tnLst>
      <p:par>
        <p:cTn id="1" dur="indefinite" restart="never" nodeType="tmRoot"/>
      </p:par>
    </p:tnLst>
  </p:timing>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bsu.edu.az/az"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_________Microsoft_Office_Word_97_-_20031.doc"/><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_________Microsoft_Office_Word_97_-_20032.doc"/><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_________Microsoft_Office_Word_97_-_20033.doc"/><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_________Microsoft_Office_Word_97_-_20034.doc"/><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3400" y="4114800"/>
            <a:ext cx="7848600" cy="1323439"/>
          </a:xfrm>
          <a:prstGeom prst="rect">
            <a:avLst/>
          </a:prstGeom>
        </p:spPr>
        <p:txBody>
          <a:bodyPr wrap="square">
            <a:spAutoFit/>
          </a:bodyPr>
          <a:lstStyle/>
          <a:p>
            <a:pPr algn="ctr"/>
            <a:r>
              <a:rPr lang="en-US" sz="4000" b="1" dirty="0" smtClean="0">
                <a:solidFill>
                  <a:schemeClr val="bg1"/>
                </a:solidFill>
                <a:latin typeface="Times New Roman" pitchFamily="18" charset="0"/>
                <a:cs typeface="Times New Roman" pitchFamily="18" charset="0"/>
              </a:rPr>
              <a:t>F v</a:t>
            </a:r>
            <a:r>
              <a:rPr lang="az-Latn-AZ" sz="4000" b="1" dirty="0" smtClean="0">
                <a:solidFill>
                  <a:schemeClr val="bg1"/>
                </a:solidFill>
                <a:latin typeface="Times New Roman" pitchFamily="18" charset="0"/>
                <a:cs typeface="Times New Roman" pitchFamily="18" charset="0"/>
              </a:rPr>
              <a:t>ə G spektral sinifli ulduzların atmosferləri</a:t>
            </a:r>
            <a:endParaRPr lang="ru-RU" sz="4000" dirty="0" smtClean="0">
              <a:solidFill>
                <a:schemeClr val="bg1"/>
              </a:solidFill>
              <a:latin typeface="Times New Roman" pitchFamily="18" charset="0"/>
              <a:cs typeface="Times New Roman" pitchFamily="18" charset="0"/>
            </a:endParaRPr>
          </a:p>
        </p:txBody>
      </p:sp>
      <p:sp>
        <p:nvSpPr>
          <p:cNvPr id="5" name="Прямоугольник 4"/>
          <p:cNvSpPr/>
          <p:nvPr/>
        </p:nvSpPr>
        <p:spPr>
          <a:xfrm>
            <a:off x="762000" y="2895600"/>
            <a:ext cx="8229600" cy="954107"/>
          </a:xfrm>
          <a:prstGeom prst="rect">
            <a:avLst/>
          </a:prstGeom>
        </p:spPr>
        <p:txBody>
          <a:bodyPr wrap="square">
            <a:spAutoFit/>
          </a:bodyPr>
          <a:lstStyle/>
          <a:p>
            <a:r>
              <a:rPr lang="en-US" sz="2800" b="1" dirty="0" smtClean="0">
                <a:latin typeface="Times New Roman" pitchFamily="18" charset="0"/>
                <a:cs typeface="Times New Roman" pitchFamily="18" charset="0"/>
              </a:rPr>
              <a:t> </a:t>
            </a:r>
            <a:r>
              <a:rPr lang="az-Latn-AZ" sz="2800" b="1" dirty="0" smtClean="0">
                <a:solidFill>
                  <a:schemeClr val="bg1"/>
                </a:solidFill>
                <a:latin typeface="Times New Roman" pitchFamily="18" charset="0"/>
                <a:cs typeface="Times New Roman" pitchFamily="18" charset="0"/>
              </a:rPr>
              <a:t>Rəhbərlər:    prof. C.M.Quluzadə, </a:t>
            </a:r>
          </a:p>
          <a:p>
            <a:r>
              <a:rPr lang="az-Latn-AZ" sz="2800" b="1" dirty="0" smtClean="0">
                <a:solidFill>
                  <a:schemeClr val="bg1"/>
                </a:solidFill>
                <a:latin typeface="Times New Roman" pitchFamily="18" charset="0"/>
                <a:cs typeface="Times New Roman" pitchFamily="18" charset="0"/>
              </a:rPr>
              <a:t>                       dosent, f.r.e.n. </a:t>
            </a:r>
            <a:r>
              <a:rPr lang="en-US" sz="2800" b="1" dirty="0" smtClean="0">
                <a:solidFill>
                  <a:schemeClr val="bg1"/>
                </a:solidFill>
                <a:latin typeface="Times New Roman" pitchFamily="18" charset="0"/>
                <a:cs typeface="Times New Roman" pitchFamily="18" charset="0"/>
              </a:rPr>
              <a:t>Z.A.</a:t>
            </a:r>
            <a:r>
              <a:rPr lang="az-Latn-AZ" sz="2800" b="1" dirty="0" smtClean="0">
                <a:solidFill>
                  <a:schemeClr val="bg1"/>
                </a:solidFill>
                <a:latin typeface="Times New Roman" pitchFamily="18" charset="0"/>
                <a:cs typeface="Times New Roman" pitchFamily="18" charset="0"/>
              </a:rPr>
              <a:t>S</a:t>
            </a:r>
            <a:r>
              <a:rPr lang="en-US" sz="2800" b="1" dirty="0" err="1" smtClean="0">
                <a:solidFill>
                  <a:schemeClr val="bg1"/>
                </a:solidFill>
                <a:latin typeface="Times New Roman" pitchFamily="18" charset="0"/>
                <a:cs typeface="Times New Roman" pitchFamily="18" charset="0"/>
              </a:rPr>
              <a:t>əmədov</a:t>
            </a:r>
            <a:endParaRPr lang="ru-RU" sz="2800" dirty="0"/>
          </a:p>
        </p:txBody>
      </p:sp>
      <p:pic>
        <p:nvPicPr>
          <p:cNvPr id="6" name="logo_img" descr="Bakı Dövlət Universiteti">
            <a:hlinkClick r:id="rId2"/>
          </p:cNvPr>
          <p:cNvPicPr>
            <a:picLocks noChangeAspect="1" noChangeArrowheads="1"/>
          </p:cNvPicPr>
          <p:nvPr/>
        </p:nvPicPr>
        <p:blipFill>
          <a:blip r:embed="rId3" cstate="print"/>
          <a:srcRect/>
          <a:stretch>
            <a:fillRect/>
          </a:stretch>
        </p:blipFill>
        <p:spPr bwMode="auto">
          <a:xfrm>
            <a:off x="381000" y="609600"/>
            <a:ext cx="2514600" cy="2057400"/>
          </a:xfrm>
          <a:prstGeom prst="rect">
            <a:avLst/>
          </a:prstGeom>
          <a:noFill/>
          <a:ln w="9525">
            <a:noFill/>
            <a:miter lim="800000"/>
            <a:headEnd/>
            <a:tailEnd/>
          </a:ln>
        </p:spPr>
      </p:pic>
      <p:sp>
        <p:nvSpPr>
          <p:cNvPr id="10" name="Прямоугольник 9"/>
          <p:cNvSpPr/>
          <p:nvPr/>
        </p:nvSpPr>
        <p:spPr>
          <a:xfrm>
            <a:off x="3200400" y="304800"/>
            <a:ext cx="4953000" cy="1569660"/>
          </a:xfrm>
          <a:prstGeom prst="rect">
            <a:avLst/>
          </a:prstGeom>
        </p:spPr>
        <p:txBody>
          <a:bodyPr wrap="square">
            <a:spAutoFit/>
          </a:bodyPr>
          <a:lstStyle/>
          <a:p>
            <a:pPr lvl="0" algn="ctr"/>
            <a:r>
              <a:rPr lang="en-US" sz="2400" b="1" dirty="0" smtClean="0">
                <a:solidFill>
                  <a:prstClr val="black"/>
                </a:solidFill>
                <a:latin typeface="Times New Roman" pitchFamily="18" charset="0"/>
                <a:cs typeface="Times New Roman" pitchFamily="18" charset="0"/>
              </a:rPr>
              <a:t>BAK</a:t>
            </a:r>
            <a:r>
              <a:rPr lang="az-Latn-AZ" sz="2400" b="1" dirty="0" smtClean="0">
                <a:solidFill>
                  <a:prstClr val="black"/>
                </a:solidFill>
                <a:latin typeface="Times New Roman" pitchFamily="18" charset="0"/>
                <a:cs typeface="Times New Roman" pitchFamily="18" charset="0"/>
              </a:rPr>
              <a:t>I DÖVLƏT UNİVERSİTETİ</a:t>
            </a:r>
          </a:p>
          <a:p>
            <a:pPr lvl="0" algn="ctr"/>
            <a:r>
              <a:rPr lang="az-Latn-AZ" sz="2400" b="1" dirty="0" smtClean="0">
                <a:solidFill>
                  <a:prstClr val="black"/>
                </a:solidFill>
                <a:latin typeface="Times New Roman" pitchFamily="18" charset="0"/>
                <a:cs typeface="Times New Roman" pitchFamily="18" charset="0"/>
              </a:rPr>
              <a:t>Fizika fakültəsi Astrofizika ixtisası üzrə doktorantı </a:t>
            </a:r>
          </a:p>
          <a:p>
            <a:pPr lvl="0" algn="ctr"/>
            <a:r>
              <a:rPr lang="az-Latn-AZ" sz="2400" b="1" dirty="0" smtClean="0">
                <a:solidFill>
                  <a:prstClr val="black"/>
                </a:solidFill>
                <a:latin typeface="Times New Roman" pitchFamily="18" charset="0"/>
                <a:cs typeface="Times New Roman" pitchFamily="18" charset="0"/>
              </a:rPr>
              <a:t>Qədirova Ülkər Rafiq qızı</a:t>
            </a:r>
            <a:endParaRPr lang="ru-RU" sz="2400" dirty="0"/>
          </a:p>
        </p:txBody>
      </p:sp>
      <p:sp>
        <p:nvSpPr>
          <p:cNvPr id="8" name="5-конечная звезда 7"/>
          <p:cNvSpPr/>
          <p:nvPr/>
        </p:nvSpPr>
        <p:spPr>
          <a:xfrm>
            <a:off x="7620000" y="2362200"/>
            <a:ext cx="914400" cy="9144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5-конечная звезда 8"/>
          <p:cNvSpPr/>
          <p:nvPr/>
        </p:nvSpPr>
        <p:spPr>
          <a:xfrm>
            <a:off x="838200" y="5334000"/>
            <a:ext cx="914400" cy="9144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04800" y="457200"/>
            <a:ext cx="8610600" cy="6172200"/>
          </a:xfrm>
        </p:spPr>
        <p:txBody>
          <a:bodyPr>
            <a:normAutofit/>
          </a:bodyPr>
          <a:lstStyle/>
          <a:p>
            <a:pPr algn="ctr"/>
            <a:r>
              <a:rPr lang="az-Latn-AZ" sz="2000" b="1" dirty="0" smtClean="0">
                <a:solidFill>
                  <a:schemeClr val="tx1"/>
                </a:solidFill>
                <a:latin typeface="Times New Roman" pitchFamily="18" charset="0"/>
                <a:cs typeface="Times New Roman" pitchFamily="18" charset="0"/>
              </a:rPr>
              <a:t>                                            </a:t>
            </a:r>
            <a:endParaRPr lang="en-US" sz="2000" b="1" dirty="0" smtClean="0">
              <a:solidFill>
                <a:schemeClr val="tx1"/>
              </a:solidFill>
              <a:latin typeface="Times New Roman" pitchFamily="18" charset="0"/>
              <a:cs typeface="Times New Roman" pitchFamily="18" charset="0"/>
            </a:endParaRPr>
          </a:p>
          <a:p>
            <a:pPr algn="just"/>
            <a:r>
              <a:rPr lang="en-US" sz="2400" b="1" dirty="0" smtClean="0">
                <a:solidFill>
                  <a:schemeClr val="tx1"/>
                </a:solidFill>
                <a:latin typeface="Times New Roman" pitchFamily="18" charset="0"/>
                <a:cs typeface="Times New Roman" pitchFamily="18" charset="0"/>
              </a:rPr>
              <a:t>         </a:t>
            </a:r>
            <a:r>
              <a:rPr lang="az-Latn-AZ" sz="2400" b="1" dirty="0" smtClean="0">
                <a:solidFill>
                  <a:schemeClr val="bg1"/>
                </a:solidFill>
                <a:latin typeface="Times New Roman" pitchFamily="18" charset="0"/>
                <a:cs typeface="Times New Roman" pitchFamily="18" charset="0"/>
              </a:rPr>
              <a:t>Müəlliflər: </a:t>
            </a:r>
            <a:r>
              <a:rPr lang="en-US" sz="2400" b="1" dirty="0" smtClean="0">
                <a:solidFill>
                  <a:schemeClr val="bg1"/>
                </a:solidFill>
                <a:latin typeface="Times New Roman" pitchFamily="18" charset="0"/>
                <a:cs typeface="Times New Roman" pitchFamily="18" charset="0"/>
              </a:rPr>
              <a:t>Z.A.</a:t>
            </a:r>
            <a:r>
              <a:rPr lang="az-Latn-AZ" sz="2400" b="1" dirty="0" smtClean="0">
                <a:solidFill>
                  <a:schemeClr val="bg1"/>
                </a:solidFill>
                <a:latin typeface="Times New Roman" pitchFamily="18" charset="0"/>
                <a:cs typeface="Times New Roman" pitchFamily="18" charset="0"/>
              </a:rPr>
              <a:t>S</a:t>
            </a:r>
            <a:r>
              <a:rPr lang="en-US" sz="2400" b="1" dirty="0" smtClean="0">
                <a:solidFill>
                  <a:schemeClr val="bg1"/>
                </a:solidFill>
                <a:latin typeface="Times New Roman" pitchFamily="18" charset="0"/>
                <a:cs typeface="Times New Roman" pitchFamily="18" charset="0"/>
              </a:rPr>
              <a:t>əmədov</a:t>
            </a:r>
            <a:r>
              <a:rPr lang="en-US" sz="2400" b="1" baseline="30000" dirty="0" smtClean="0">
                <a:solidFill>
                  <a:schemeClr val="bg1"/>
                </a:solidFill>
                <a:latin typeface="Times New Roman" pitchFamily="18" charset="0"/>
                <a:cs typeface="Times New Roman" pitchFamily="18" charset="0"/>
              </a:rPr>
              <a:t>1,2</a:t>
            </a:r>
            <a:r>
              <a:rPr lang="en-US" sz="2400" b="1" dirty="0" smtClean="0">
                <a:solidFill>
                  <a:schemeClr val="bg1"/>
                </a:solidFill>
                <a:latin typeface="Times New Roman" pitchFamily="18" charset="0"/>
                <a:cs typeface="Times New Roman" pitchFamily="18" charset="0"/>
              </a:rPr>
              <a:t>, </a:t>
            </a:r>
            <a:r>
              <a:rPr lang="az-Latn-AZ" sz="2400" b="1" dirty="0" smtClean="0">
                <a:solidFill>
                  <a:schemeClr val="bg1"/>
                </a:solidFill>
                <a:latin typeface="Times New Roman" pitchFamily="18" charset="0"/>
                <a:cs typeface="Times New Roman" pitchFamily="18" charset="0"/>
              </a:rPr>
              <a:t>Ü</a:t>
            </a:r>
            <a:r>
              <a:rPr lang="en-US" sz="2400" b="1" dirty="0" smtClean="0">
                <a:solidFill>
                  <a:schemeClr val="bg1"/>
                </a:solidFill>
                <a:latin typeface="Times New Roman" pitchFamily="18" charset="0"/>
                <a:cs typeface="Times New Roman" pitchFamily="18" charset="0"/>
              </a:rPr>
              <a:t>.R.Qədirova</a:t>
            </a:r>
            <a:r>
              <a:rPr lang="en-US" sz="2400" b="1" baseline="30000" dirty="0" smtClean="0">
                <a:solidFill>
                  <a:schemeClr val="bg1"/>
                </a:solidFill>
                <a:latin typeface="Times New Roman" pitchFamily="18" charset="0"/>
                <a:cs typeface="Times New Roman" pitchFamily="18" charset="0"/>
              </a:rPr>
              <a:t>2</a:t>
            </a:r>
            <a:r>
              <a:rPr lang="en-US" sz="2400" b="1" dirty="0" smtClean="0">
                <a:solidFill>
                  <a:schemeClr val="bg1"/>
                </a:solidFill>
                <a:latin typeface="Times New Roman" pitchFamily="18" charset="0"/>
                <a:cs typeface="Times New Roman" pitchFamily="18" charset="0"/>
              </a:rPr>
              <a:t>, Ə.M.Xəlilov</a:t>
            </a:r>
            <a:r>
              <a:rPr lang="en-US" sz="2400" b="1" baseline="30000" dirty="0" smtClean="0">
                <a:solidFill>
                  <a:schemeClr val="bg1"/>
                </a:solidFill>
                <a:latin typeface="Times New Roman" pitchFamily="18" charset="0"/>
                <a:cs typeface="Times New Roman" pitchFamily="18" charset="0"/>
              </a:rPr>
              <a:t>1</a:t>
            </a:r>
            <a:r>
              <a:rPr lang="az-Latn-AZ" sz="2400" b="1" baseline="30000"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a:p>
            <a:pPr algn="ctr"/>
            <a:r>
              <a:rPr lang="az-Latn-AZ" sz="2000" i="1" dirty="0" smtClean="0">
                <a:solidFill>
                  <a:schemeClr val="bg1"/>
                </a:solidFill>
                <a:latin typeface="Times New Roman" pitchFamily="18" charset="0"/>
                <a:cs typeface="Times New Roman" pitchFamily="18" charset="0"/>
              </a:rPr>
              <a:t>(</a:t>
            </a:r>
            <a:r>
              <a:rPr lang="az-Latn-AZ" sz="2000" i="1" baseline="30000" dirty="0" smtClean="0">
                <a:solidFill>
                  <a:schemeClr val="bg1"/>
                </a:solidFill>
                <a:latin typeface="Times New Roman" pitchFamily="18" charset="0"/>
                <a:cs typeface="Times New Roman" pitchFamily="18" charset="0"/>
              </a:rPr>
              <a:t>1</a:t>
            </a:r>
            <a:r>
              <a:rPr lang="az-Latn-AZ" sz="2000" i="1" dirty="0" smtClean="0">
                <a:solidFill>
                  <a:schemeClr val="bg1"/>
                </a:solidFill>
                <a:latin typeface="Times New Roman" pitchFamily="18" charset="0"/>
                <a:cs typeface="Times New Roman" pitchFamily="18" charset="0"/>
              </a:rPr>
              <a:t>Azərbaycan Milli Elmlər Akademiyası Nəsirəddin Tusi adına Şamaxı Astrofizika Rəsədxanası</a:t>
            </a:r>
            <a:r>
              <a:rPr lang="en-US" sz="2000" i="1" dirty="0" smtClean="0">
                <a:solidFill>
                  <a:schemeClr val="bg1"/>
                </a:solidFill>
                <a:latin typeface="Times New Roman" pitchFamily="18" charset="0"/>
                <a:cs typeface="Times New Roman" pitchFamily="18" charset="0"/>
              </a:rPr>
              <a:t>, </a:t>
            </a:r>
            <a:r>
              <a:rPr lang="en-US" sz="2000" i="1" baseline="30000" dirty="0" smtClean="0">
                <a:solidFill>
                  <a:schemeClr val="bg1"/>
                </a:solidFill>
                <a:latin typeface="Times New Roman" pitchFamily="18" charset="0"/>
                <a:cs typeface="Times New Roman" pitchFamily="18" charset="0"/>
              </a:rPr>
              <a:t>2</a:t>
            </a:r>
            <a:r>
              <a:rPr lang="en-US" sz="2000" i="1" dirty="0" smtClean="0">
                <a:solidFill>
                  <a:schemeClr val="bg1"/>
                </a:solidFill>
                <a:latin typeface="Times New Roman" pitchFamily="18" charset="0"/>
                <a:cs typeface="Times New Roman" pitchFamily="18" charset="0"/>
              </a:rPr>
              <a:t>Bak</a:t>
            </a:r>
            <a:r>
              <a:rPr lang="az-Latn-AZ" sz="2000" i="1" dirty="0" smtClean="0">
                <a:solidFill>
                  <a:schemeClr val="bg1"/>
                </a:solidFill>
                <a:latin typeface="Times New Roman" pitchFamily="18" charset="0"/>
                <a:cs typeface="Times New Roman" pitchFamily="18" charset="0"/>
              </a:rPr>
              <a:t>ı Dövlət Universiteti)</a:t>
            </a:r>
            <a:endParaRPr lang="ru-RU" sz="2000" dirty="0" smtClean="0">
              <a:solidFill>
                <a:schemeClr val="bg1"/>
              </a:solidFill>
              <a:latin typeface="Times New Roman" pitchFamily="18" charset="0"/>
              <a:cs typeface="Times New Roman" pitchFamily="18" charset="0"/>
            </a:endParaRPr>
          </a:p>
          <a:p>
            <a:pPr algn="r"/>
            <a:endParaRPr lang="en-US" sz="2000" b="1" dirty="0" smtClean="0">
              <a:solidFill>
                <a:schemeClr val="tx1"/>
              </a:solidFill>
              <a:latin typeface="Times New Roman" pitchFamily="18" charset="0"/>
              <a:cs typeface="Times New Roman" pitchFamily="18" charset="0"/>
            </a:endParaRPr>
          </a:p>
          <a:p>
            <a:pPr algn="ctr"/>
            <a:endParaRPr lang="en-US" sz="2000" b="1" dirty="0" smtClean="0">
              <a:solidFill>
                <a:schemeClr val="tx1"/>
              </a:solidFill>
              <a:latin typeface="Times New Roman" pitchFamily="18" charset="0"/>
              <a:cs typeface="Times New Roman" pitchFamily="18" charset="0"/>
            </a:endParaRPr>
          </a:p>
          <a:p>
            <a:pPr algn="ctr"/>
            <a:endParaRPr lang="az-Latn-AZ" sz="2800" b="1" dirty="0" smtClean="0">
              <a:solidFill>
                <a:schemeClr val="tx1"/>
              </a:solidFill>
              <a:latin typeface="Times New Roman" pitchFamily="18" charset="0"/>
              <a:cs typeface="Times New Roman" pitchFamily="18" charset="0"/>
            </a:endParaRPr>
          </a:p>
          <a:p>
            <a:pPr algn="ctr"/>
            <a:r>
              <a:rPr lang="az-Latn-AZ" sz="2800" b="1" dirty="0" smtClean="0">
                <a:solidFill>
                  <a:schemeClr val="bg1"/>
                </a:solidFill>
                <a:latin typeface="Times New Roman" pitchFamily="18" charset="0"/>
                <a:cs typeface="Times New Roman" pitchFamily="18" charset="0"/>
              </a:rPr>
              <a:t>φCas (F0 Ia) </a:t>
            </a:r>
            <a:r>
              <a:rPr lang="en-US" sz="2800" b="1" dirty="0" smtClean="0">
                <a:solidFill>
                  <a:schemeClr val="bg1"/>
                </a:solidFill>
                <a:latin typeface="Times New Roman" pitchFamily="18" charset="0"/>
                <a:cs typeface="Times New Roman" pitchFamily="18" charset="0"/>
              </a:rPr>
              <a:t>ULDUZUNUN FUNDAMENTAL</a:t>
            </a:r>
            <a:endParaRPr lang="ru-RU" sz="2800" dirty="0" smtClean="0">
              <a:solidFill>
                <a:schemeClr val="bg1"/>
              </a:solidFill>
              <a:latin typeface="Times New Roman" pitchFamily="18" charset="0"/>
              <a:cs typeface="Times New Roman" pitchFamily="18" charset="0"/>
            </a:endParaRPr>
          </a:p>
          <a:p>
            <a:pPr algn="ctr"/>
            <a:r>
              <a:rPr lang="en-US" sz="2800" b="1" dirty="0" smtClean="0">
                <a:solidFill>
                  <a:schemeClr val="bg1"/>
                </a:solidFill>
                <a:latin typeface="Times New Roman" pitchFamily="18" charset="0"/>
                <a:cs typeface="Times New Roman" pitchFamily="18" charset="0"/>
              </a:rPr>
              <a:t>PARAMETRLƏRİNİN </a:t>
            </a:r>
            <a:r>
              <a:rPr lang="az-Latn-AZ" sz="2800" b="1" dirty="0" smtClean="0">
                <a:solidFill>
                  <a:schemeClr val="bg1"/>
                </a:solidFill>
                <a:latin typeface="Times New Roman" pitchFamily="18" charset="0"/>
                <a:cs typeface="Times New Roman" pitchFamily="18" charset="0"/>
              </a:rPr>
              <a:t>VƏ KİMYƏVİ TƏRKİBİNİN </a:t>
            </a:r>
            <a:r>
              <a:rPr lang="en-US" sz="2800" b="1" dirty="0" smtClean="0">
                <a:solidFill>
                  <a:schemeClr val="bg1"/>
                </a:solidFill>
                <a:latin typeface="Times New Roman" pitchFamily="18" charset="0"/>
                <a:cs typeface="Times New Roman" pitchFamily="18" charset="0"/>
              </a:rPr>
              <a:t>TƏYİNİ</a:t>
            </a:r>
            <a:endParaRPr lang="ru-RU" sz="2800" dirty="0" smtClean="0">
              <a:solidFill>
                <a:schemeClr val="bg1"/>
              </a:solidFill>
              <a:latin typeface="Times New Roman" pitchFamily="18" charset="0"/>
              <a:cs typeface="Times New Roman" pitchFamily="18" charset="0"/>
            </a:endParaRPr>
          </a:p>
          <a:p>
            <a:pPr algn="ctr"/>
            <a:endParaRPr lang="az-Latn-AZ" sz="2800" b="1" dirty="0" smtClean="0">
              <a:solidFill>
                <a:schemeClr val="tx1"/>
              </a:solidFill>
              <a:latin typeface="Times New Roman" pitchFamily="18" charset="0"/>
              <a:cs typeface="Times New Roman" pitchFamily="18" charset="0"/>
            </a:endParaRPr>
          </a:p>
          <a:p>
            <a:pPr algn="just"/>
            <a:r>
              <a:rPr lang="az-Latn-AZ" sz="2000" b="1" i="1" dirty="0" smtClean="0">
                <a:solidFill>
                  <a:schemeClr val="tx1"/>
                </a:solidFill>
                <a:latin typeface="Times New Roman" pitchFamily="18" charset="0"/>
                <a:cs typeface="Times New Roman" pitchFamily="18" charset="0"/>
              </a:rPr>
              <a:t>                                                  </a:t>
            </a:r>
            <a:endParaRPr lang="ru-RU" sz="2000" i="1" dirty="0" smtClean="0">
              <a:solidFill>
                <a:schemeClr val="tx1"/>
              </a:solidFill>
              <a:latin typeface="Times New Roman" pitchFamily="18" charset="0"/>
              <a:cs typeface="Times New Roman" pitchFamily="18" charset="0"/>
            </a:endParaRPr>
          </a:p>
          <a:p>
            <a:pPr algn="just"/>
            <a:endParaRPr lang="ru-RU" sz="2800" b="1" dirty="0" smtClean="0">
              <a:solidFill>
                <a:schemeClr val="tx1"/>
              </a:solidFill>
              <a:latin typeface="Times New Roman" pitchFamily="18" charset="0"/>
              <a:cs typeface="Times New Roman" pitchFamily="18" charset="0"/>
            </a:endParaRPr>
          </a:p>
          <a:p>
            <a:pPr algn="ctr"/>
            <a:endParaRPr lang="ru-RU" sz="2800" b="1" i="1" dirty="0">
              <a:solidFill>
                <a:schemeClr val="tx1"/>
              </a:solidFill>
              <a:latin typeface="Times New Roman" pitchFamily="18" charset="0"/>
              <a:cs typeface="Times New Roman" pitchFamily="18" charset="0"/>
            </a:endParaRPr>
          </a:p>
        </p:txBody>
      </p:sp>
      <p:sp>
        <p:nvSpPr>
          <p:cNvPr id="4" name="5-конечная звезда 3"/>
          <p:cNvSpPr/>
          <p:nvPr/>
        </p:nvSpPr>
        <p:spPr>
          <a:xfrm>
            <a:off x="533400" y="5257800"/>
            <a:ext cx="914400" cy="914400"/>
          </a:xfrm>
          <a:prstGeom prst="star5">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5-конечная звезда 4"/>
          <p:cNvSpPr/>
          <p:nvPr/>
        </p:nvSpPr>
        <p:spPr>
          <a:xfrm>
            <a:off x="3962400" y="4114800"/>
            <a:ext cx="914400" cy="914400"/>
          </a:xfrm>
          <a:prstGeom prst="star5">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5-конечная звезда 5"/>
          <p:cNvSpPr/>
          <p:nvPr/>
        </p:nvSpPr>
        <p:spPr>
          <a:xfrm>
            <a:off x="6934200" y="5334000"/>
            <a:ext cx="914400" cy="914400"/>
          </a:xfrm>
          <a:prstGeom prst="star5">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152400"/>
            <a:ext cx="8686800" cy="6096000"/>
          </a:xfrm>
        </p:spPr>
        <p:txBody>
          <a:bodyPr/>
          <a:lstStyle/>
          <a:p>
            <a:pPr algn="ctr">
              <a:buNone/>
            </a:pPr>
            <a:r>
              <a:rPr lang="az-Latn-AZ" sz="2400" b="1" dirty="0" smtClean="0">
                <a:latin typeface="Times New Roman" pitchFamily="18" charset="0"/>
                <a:cs typeface="Times New Roman" pitchFamily="18" charset="0"/>
              </a:rPr>
              <a:t>   </a:t>
            </a:r>
            <a:endParaRPr lang="ru-RU" dirty="0"/>
          </a:p>
        </p:txBody>
      </p:sp>
      <p:sp>
        <p:nvSpPr>
          <p:cNvPr id="5" name="Блок-схема: перфолента 4"/>
          <p:cNvSpPr/>
          <p:nvPr/>
        </p:nvSpPr>
        <p:spPr>
          <a:xfrm>
            <a:off x="304800" y="990600"/>
            <a:ext cx="8839200" cy="5715000"/>
          </a:xfrm>
          <a:prstGeom prst="flowChartPunchedTape">
            <a:avLst/>
          </a:prstGeom>
          <a:solidFill>
            <a:schemeClr val="accent5">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az-Latn-AZ" dirty="0" smtClean="0">
              <a:solidFill>
                <a:schemeClr val="tx1"/>
              </a:solidFill>
              <a:latin typeface="Times New Roman" pitchFamily="18" charset="0"/>
              <a:cs typeface="Times New Roman" pitchFamily="18" charset="0"/>
            </a:endParaRPr>
          </a:p>
        </p:txBody>
      </p:sp>
      <p:sp>
        <p:nvSpPr>
          <p:cNvPr id="4" name="Прямоугольник 3"/>
          <p:cNvSpPr/>
          <p:nvPr/>
        </p:nvSpPr>
        <p:spPr>
          <a:xfrm>
            <a:off x="685800" y="685800"/>
            <a:ext cx="8077200" cy="584775"/>
          </a:xfrm>
          <a:prstGeom prst="rect">
            <a:avLst/>
          </a:prstGeom>
        </p:spPr>
        <p:txBody>
          <a:bodyPr wrap="square">
            <a:spAutoFit/>
          </a:bodyPr>
          <a:lstStyle/>
          <a:p>
            <a:pPr algn="ctr"/>
            <a:r>
              <a:rPr lang="az-Latn-AZ" sz="3200" b="1" dirty="0" smtClean="0">
                <a:solidFill>
                  <a:schemeClr val="bg1"/>
                </a:solidFill>
                <a:latin typeface="Times New Roman" pitchFamily="18" charset="0"/>
                <a:cs typeface="Times New Roman" pitchFamily="18" charset="0"/>
              </a:rPr>
              <a:t>φCas (F0 Ia) ulduzu haqqında qısa məlumat</a:t>
            </a:r>
            <a:endParaRPr lang="ru-RU" sz="3200" dirty="0">
              <a:solidFill>
                <a:schemeClr val="bg1"/>
              </a:solidFill>
              <a:latin typeface="Times New Roman" pitchFamily="18" charset="0"/>
              <a:cs typeface="Times New Roman" pitchFamily="18" charset="0"/>
            </a:endParaRPr>
          </a:p>
        </p:txBody>
      </p:sp>
      <p:sp>
        <p:nvSpPr>
          <p:cNvPr id="117761" name="Rectangle 1"/>
          <p:cNvSpPr>
            <a:spLocks noChangeArrowheads="1"/>
          </p:cNvSpPr>
          <p:nvPr/>
        </p:nvSpPr>
        <p:spPr bwMode="auto">
          <a:xfrm>
            <a:off x="533400" y="2071301"/>
            <a:ext cx="8229600" cy="37240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az-Latn-AZ" sz="20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φCas = HD7927 = HR382 ulduzu, Bizim Qalaktikada olan ən parlaq hipernəhəng ulduzlardan biridir. Spektral sinfi F0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Ia, görünən ulduz ölçüsü </a:t>
            </a:r>
            <a:r>
              <a:rPr kumimoji="0" lang="az-Latn-AZ" sz="2400" b="0" i="0" u="none" strike="noStrike" cap="none" normalizeH="0" dirty="0" smtClean="0">
                <a:ln>
                  <a:noFill/>
                </a:ln>
                <a:solidFill>
                  <a:schemeClr val="bg1"/>
                </a:solidFill>
                <a:effectLst/>
                <a:latin typeface="Times New Roman" pitchFamily="18" charset="0"/>
                <a:ea typeface="Times New Roman" pitchFamily="18" charset="0"/>
                <a:cs typeface="Times New Roman" pitchFamily="18" charset="0"/>
              </a:rPr>
              <a:t> </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m</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v</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=4</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m</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.98, B-V=0.68 ,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mütləq ulduz ölçüsü isə müxtəlif müəlliflər tərəfindən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M</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v</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=-8</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m</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.6 </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-8</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m</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.8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intervalında qiymətləndirilir</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Ulduzun qalaktik enliyi </a:t>
            </a:r>
            <a:r>
              <a:rPr kumimoji="0" lang="az-Latn-AZ" sz="2400" b="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b</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=-4</a:t>
            </a:r>
            <a:r>
              <a:rPr kumimoji="0" lang="az-Latn-AZ" sz="2400" b="0"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 qalaktik uzunluğu </a:t>
            </a:r>
            <a:r>
              <a:rPr kumimoji="0" lang="az-Latn-AZ" sz="2400" b="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l</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=127</a:t>
            </a:r>
            <a:r>
              <a:rPr kumimoji="0" lang="az-Latn-AZ" sz="2400" b="0"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 – dir. Ulduz Qalaktika müstəvisindən z=-150 </a:t>
            </a:r>
            <a:r>
              <a:rPr kumimoji="0" lang="az-Latn-AZ" sz="2400" b="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ps</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 məsafədə yerləşir. </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sym typeface="Symbol" pitchFamily="18" charset="2"/>
              </a:rPr>
              <a:t>φCas ulduzu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NGC 457 dağınıq ulduz topasının üzvüdür</a:t>
            </a:r>
            <a:r>
              <a:rPr kumimoji="0" lang="en-US"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rPr>
              <a:t>.</a:t>
            </a:r>
            <a:endPar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sym typeface="Symbol" pitchFamily="18" charset="2"/>
            </a:endParaRP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90600"/>
            <a:ext cx="8839200" cy="5181600"/>
          </a:xfrm>
        </p:spPr>
        <p:txBody>
          <a:bodyPr/>
          <a:lstStyle/>
          <a:p>
            <a:pPr algn="just">
              <a:buNone/>
            </a:pPr>
            <a:r>
              <a:rPr lang="az-Latn-AZ" sz="2400" b="1" dirty="0" smtClean="0">
                <a:latin typeface="Times New Roman" pitchFamily="18" charset="0"/>
                <a:cs typeface="Times New Roman" pitchFamily="18" charset="0"/>
              </a:rPr>
              <a:t>   </a:t>
            </a:r>
            <a:endParaRPr lang="ru-RU" dirty="0"/>
          </a:p>
        </p:txBody>
      </p:sp>
      <p:sp>
        <p:nvSpPr>
          <p:cNvPr id="5" name="Блок-схема: перфолента 4"/>
          <p:cNvSpPr/>
          <p:nvPr/>
        </p:nvSpPr>
        <p:spPr>
          <a:xfrm>
            <a:off x="304800" y="228600"/>
            <a:ext cx="8534400" cy="6019800"/>
          </a:xfrm>
          <a:prstGeom prst="flowChartPunchedTape">
            <a:avLst/>
          </a:prstGeom>
          <a:solidFill>
            <a:schemeClr val="accent5">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az-Latn-AZ" sz="2400" dirty="0" smtClean="0">
                <a:solidFill>
                  <a:schemeClr val="bg1"/>
                </a:solidFill>
                <a:latin typeface="Times New Roman" pitchFamily="18" charset="0"/>
                <a:ea typeface="Times New Roman" pitchFamily="18" charset="0"/>
                <a:cs typeface="Times New Roman" pitchFamily="18" charset="0"/>
                <a:sym typeface="Symbol" pitchFamily="18" charset="2"/>
              </a:rPr>
              <a:t>Atmosfer parametrlərinin bu qiymətlərində ulduzun kütləsi üçün alınmış </a:t>
            </a:r>
            <a:r>
              <a:rPr lang="az-Latn-AZ" sz="2400" b="1" dirty="0" smtClean="0">
                <a:solidFill>
                  <a:schemeClr val="bg1"/>
                </a:solidFill>
                <a:latin typeface="Times New Roman" pitchFamily="18" charset="0"/>
                <a:ea typeface="Times New Roman" pitchFamily="18" charset="0"/>
                <a:cs typeface="Times New Roman" pitchFamily="18" charset="0"/>
                <a:sym typeface="Symbol" pitchFamily="18" charset="2"/>
              </a:rPr>
              <a:t>M=(6.3±3.6)M</a:t>
            </a:r>
            <a:r>
              <a:rPr lang="az-Latn-AZ" sz="2400" b="1" baseline="-30000" dirty="0" smtClean="0">
                <a:solidFill>
                  <a:schemeClr val="bg1"/>
                </a:solidFill>
                <a:latin typeface="Times New Roman" pitchFamily="18" charset="0"/>
                <a:ea typeface="Times New Roman" pitchFamily="18" charset="0"/>
                <a:cs typeface="Times New Roman" pitchFamily="18" charset="0"/>
                <a:sym typeface="Symbol" pitchFamily="18" charset="2"/>
              </a:rPr>
              <a:t>⊙</a:t>
            </a:r>
            <a:r>
              <a:rPr lang="az-Latn-AZ" sz="2400" b="1" dirty="0" smtClean="0">
                <a:solidFill>
                  <a:schemeClr val="bg1"/>
                </a:solidFill>
                <a:latin typeface="Times New Roman" pitchFamily="18" charset="0"/>
                <a:ea typeface="Times New Roman" pitchFamily="18" charset="0"/>
                <a:cs typeface="Times New Roman" pitchFamily="18" charset="0"/>
                <a:sym typeface="Symbol" pitchFamily="18" charset="2"/>
              </a:rPr>
              <a:t> </a:t>
            </a:r>
            <a:r>
              <a:rPr lang="az-Latn-AZ" sz="2400" dirty="0" smtClean="0">
                <a:solidFill>
                  <a:schemeClr val="bg1"/>
                </a:solidFill>
                <a:latin typeface="Times New Roman" pitchFamily="18" charset="0"/>
                <a:ea typeface="Times New Roman" pitchFamily="18" charset="0"/>
                <a:cs typeface="Times New Roman" pitchFamily="18" charset="0"/>
                <a:sym typeface="Symbol" pitchFamily="18" charset="2"/>
              </a:rPr>
              <a:t>qiyməti, </a:t>
            </a:r>
            <a:r>
              <a:rPr lang="az-Latn-AZ" sz="2400" dirty="0" smtClean="0">
                <a:solidFill>
                  <a:schemeClr val="bg1"/>
                </a:solidFill>
                <a:latin typeface="Times New Roman" pitchFamily="18" charset="0"/>
                <a:ea typeface="MS Mincho" pitchFamily="49" charset="-128"/>
                <a:cs typeface="Times New Roman" pitchFamily="18" charset="0"/>
                <a:sym typeface="Symbol" pitchFamily="18" charset="2"/>
              </a:rPr>
              <a:t>φCas</a:t>
            </a:r>
            <a:r>
              <a:rPr lang="az-Latn-AZ" sz="2400" dirty="0" smtClean="0">
                <a:solidFill>
                  <a:schemeClr val="bg1"/>
                </a:solidFill>
                <a:latin typeface="Times New Roman" pitchFamily="18" charset="0"/>
                <a:ea typeface="Times New Roman" pitchFamily="18" charset="0"/>
                <a:cs typeface="Times New Roman" pitchFamily="18" charset="0"/>
                <a:sym typeface="Symbol" pitchFamily="18" charset="2"/>
              </a:rPr>
              <a:t> ulduzunun daxil olduğu NGC 457 dağınıq ulduz topası üçün qurulmuş Herşburq-Ressel diaqramından alınmış qiymətdən </a:t>
            </a:r>
            <a:r>
              <a:rPr lang="az-Latn-AZ" sz="2400" b="1" dirty="0" smtClean="0">
                <a:solidFill>
                  <a:schemeClr val="bg1"/>
                </a:solidFill>
                <a:latin typeface="Times New Roman" pitchFamily="18" charset="0"/>
                <a:ea typeface="Times New Roman" pitchFamily="18" charset="0"/>
                <a:cs typeface="Times New Roman" pitchFamily="18" charset="0"/>
                <a:sym typeface="Symbol" pitchFamily="18" charset="2"/>
              </a:rPr>
              <a:t>(M=25 M</a:t>
            </a:r>
            <a:r>
              <a:rPr lang="az-Latn-AZ" sz="2400" b="1" baseline="-30000" dirty="0" smtClean="0">
                <a:solidFill>
                  <a:schemeClr val="bg1"/>
                </a:solidFill>
                <a:latin typeface="Times New Roman" pitchFamily="18" charset="0"/>
                <a:ea typeface="Times New Roman" pitchFamily="18" charset="0"/>
                <a:cs typeface="Times New Roman" pitchFamily="18" charset="0"/>
                <a:sym typeface="Symbol" pitchFamily="18" charset="2"/>
              </a:rPr>
              <a:t>⊙</a:t>
            </a:r>
            <a:r>
              <a:rPr lang="az-Latn-AZ" sz="2400" b="1" dirty="0" smtClean="0">
                <a:solidFill>
                  <a:schemeClr val="bg1"/>
                </a:solidFill>
                <a:latin typeface="Times New Roman" pitchFamily="18" charset="0"/>
                <a:ea typeface="Times New Roman" pitchFamily="18" charset="0"/>
                <a:cs typeface="Times New Roman" pitchFamily="18" charset="0"/>
                <a:sym typeface="Symbol" pitchFamily="18" charset="2"/>
              </a:rPr>
              <a:t>) </a:t>
            </a:r>
            <a:r>
              <a:rPr lang="az-Latn-AZ" sz="2400" dirty="0" smtClean="0">
                <a:solidFill>
                  <a:schemeClr val="bg1"/>
                </a:solidFill>
                <a:latin typeface="Times New Roman" pitchFamily="18" charset="0"/>
                <a:ea typeface="Times New Roman" pitchFamily="18" charset="0"/>
                <a:cs typeface="Times New Roman" pitchFamily="18" charset="0"/>
                <a:sym typeface="Symbol" pitchFamily="18" charset="2"/>
              </a:rPr>
              <a:t>xeyli aşağıdır </a:t>
            </a:r>
            <a:r>
              <a:rPr lang="az-Latn-AZ" sz="2000" dirty="0" smtClean="0">
                <a:solidFill>
                  <a:schemeClr val="bg1"/>
                </a:solidFill>
                <a:latin typeface="Times New Roman" pitchFamily="18" charset="0"/>
                <a:ea typeface="Times New Roman" pitchFamily="18" charset="0"/>
                <a:cs typeface="Times New Roman" pitchFamily="18" charset="0"/>
                <a:sym typeface="Symbol" pitchFamily="18" charset="2"/>
              </a:rPr>
              <a:t>.</a:t>
            </a:r>
            <a:endParaRPr lang="az-Latn-AZ" sz="2000" dirty="0" smtClean="0">
              <a:solidFill>
                <a:schemeClr val="tx1"/>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28600" y="381000"/>
            <a:ext cx="8610600" cy="6248400"/>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3970" name="Picture 2"/>
          <p:cNvPicPr>
            <a:picLocks noChangeAspect="1" noChangeArrowheads="1"/>
          </p:cNvPicPr>
          <p:nvPr/>
        </p:nvPicPr>
        <p:blipFill>
          <a:blip r:embed="rId2" cstate="print"/>
          <a:srcRect/>
          <a:stretch>
            <a:fillRect/>
          </a:stretch>
        </p:blipFill>
        <p:spPr bwMode="auto">
          <a:xfrm>
            <a:off x="1752600" y="533400"/>
            <a:ext cx="5257800" cy="5933969"/>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457200"/>
            <a:ext cx="8229600" cy="685800"/>
          </a:xfrm>
        </p:spPr>
        <p:txBody>
          <a:bodyPr>
            <a:normAutofit fontScale="90000"/>
          </a:bodyPr>
          <a:lstStyle/>
          <a:p>
            <a:pPr algn="ctr"/>
            <a:r>
              <a:rPr lang="ru-RU" dirty="0" smtClean="0"/>
              <a:t/>
            </a:r>
            <a:br>
              <a:rPr lang="ru-RU" dirty="0" smtClean="0"/>
            </a:br>
            <a:r>
              <a:rPr lang="az-Latn-AZ" b="1" dirty="0" smtClean="0">
                <a:solidFill>
                  <a:schemeClr val="bg1"/>
                </a:solidFill>
                <a:effectLst/>
                <a:latin typeface="Times New Roman" pitchFamily="18" charset="0"/>
                <a:cs typeface="Times New Roman" pitchFamily="18" charset="0"/>
              </a:rPr>
              <a:t> MÜŞAHİDƏ MATERİALLARI</a:t>
            </a:r>
            <a:endParaRPr lang="ru-RU" dirty="0">
              <a:effectLst/>
            </a:endParaRPr>
          </a:p>
        </p:txBody>
      </p:sp>
      <p:sp>
        <p:nvSpPr>
          <p:cNvPr id="3" name="Содержимое 2"/>
          <p:cNvSpPr>
            <a:spLocks noGrp="1"/>
          </p:cNvSpPr>
          <p:nvPr>
            <p:ph idx="1"/>
          </p:nvPr>
        </p:nvSpPr>
        <p:spPr/>
        <p:txBody>
          <a:bodyPr/>
          <a:lstStyle/>
          <a:p>
            <a:endParaRPr lang="ru-RU" dirty="0"/>
          </a:p>
        </p:txBody>
      </p:sp>
      <p:sp>
        <p:nvSpPr>
          <p:cNvPr id="4" name="Скругленный прямоугольник 3"/>
          <p:cNvSpPr/>
          <p:nvPr/>
        </p:nvSpPr>
        <p:spPr>
          <a:xfrm>
            <a:off x="228600" y="1295400"/>
            <a:ext cx="8915400" cy="5105400"/>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5" name="Rectangle 1"/>
          <p:cNvSpPr>
            <a:spLocks noChangeArrowheads="1"/>
          </p:cNvSpPr>
          <p:nvPr/>
        </p:nvSpPr>
        <p:spPr bwMode="auto">
          <a:xfrm>
            <a:off x="457200" y="1696997"/>
            <a:ext cx="82296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az-Latn-AZ" sz="20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φCas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ulduzunun </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müşahidə materialları 18.10.1987-ci ildə Şamaxı Astrofizika Rəsədxanasında, 2-m teleskopun Kude fokusunda 8Å/mm dispersiya ilə alınmış və </a:t>
            </a:r>
            <a:r>
              <a:rPr kumimoji="0" lang="ru-RU" sz="2400" b="0" i="0" u="none" strike="noStrike" cap="none" normalizeH="0" baseline="0" dirty="0" err="1" smtClean="0">
                <a:ln>
                  <a:noFill/>
                </a:ln>
                <a:solidFill>
                  <a:schemeClr val="bg1"/>
                </a:solidFill>
                <a:effectLst/>
                <a:latin typeface="Times New Roman" pitchFamily="18" charset="0"/>
                <a:ea typeface="MS Mincho" pitchFamily="49" charset="-128"/>
                <a:cs typeface="Times New Roman" pitchFamily="18" charset="0"/>
              </a:rPr>
              <a:t>λλ</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3700-5000ÅÅ spektral oblastı əhatə edir. İşdə əsasən hidrogenin Balmer seriyasının H</a:t>
            </a:r>
            <a:r>
              <a:rPr kumimoji="0" lang="en-US" sz="2400" b="0"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β</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H</a:t>
            </a:r>
            <a:r>
              <a:rPr kumimoji="0" lang="az-Latn-AZ" sz="2400" b="0"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γ</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və H</a:t>
            </a:r>
            <a:r>
              <a:rPr kumimoji="0" lang="en-US" sz="2400" b="0"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δ</a:t>
            </a:r>
            <a:r>
              <a:rPr kumimoji="0" lang="en-US"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xəttlərindən istifadə olunmuşdur. Bu xətlərin ekvivalent eni W</a:t>
            </a:r>
            <a:r>
              <a:rPr kumimoji="0" lang="ru-RU" sz="2400" b="0"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sym typeface="Symbol" pitchFamily="18" charset="2"/>
              </a:rPr>
              <a:t></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r>
              <a:rPr lang="az-Latn-AZ" sz="2400" dirty="0" smtClean="0">
                <a:solidFill>
                  <a:schemeClr val="bg1"/>
                </a:solidFill>
                <a:latin typeface="Times New Roman" pitchFamily="18" charset="0"/>
                <a:ea typeface="MS Mincho" pitchFamily="49" charset="-128"/>
                <a:cs typeface="Times New Roman" pitchFamily="18" charset="0"/>
              </a:rPr>
              <a:t>mərkəzi dərinliyi </a:t>
            </a:r>
            <a:r>
              <a:rPr lang="az-Latn-AZ" sz="2400" dirty="0" smtClean="0">
                <a:solidFill>
                  <a:schemeClr val="bg1"/>
                </a:solidFill>
                <a:latin typeface="Times New Roman" pitchFamily="18" charset="0"/>
                <a:cs typeface="Times New Roman" pitchFamily="18" charset="0"/>
              </a:rPr>
              <a:t>R</a:t>
            </a:r>
            <a:r>
              <a:rPr lang="en-US" sz="2400" baseline="-25000" dirty="0" smtClean="0">
                <a:solidFill>
                  <a:schemeClr val="bg1"/>
                </a:solidFill>
                <a:latin typeface="Times New Roman" pitchFamily="18" charset="0"/>
                <a:cs typeface="Times New Roman" pitchFamily="18" charset="0"/>
              </a:rPr>
              <a:t>λ</a:t>
            </a:r>
            <a:r>
              <a:rPr lang="az-Latn-AZ" sz="2400" dirty="0" smtClean="0">
                <a:latin typeface="Times New Roman" pitchFamily="18" charset="0"/>
                <a:cs typeface="Times New Roman" pitchFamily="18" charset="0"/>
              </a:rPr>
              <a:t> </a:t>
            </a:r>
            <a:r>
              <a:rPr lang="az-Latn-AZ" sz="2400" dirty="0" smtClean="0">
                <a:solidFill>
                  <a:schemeClr val="bg1"/>
                </a:solidFill>
                <a:latin typeface="Times New Roman" pitchFamily="18" charset="0"/>
                <a:cs typeface="Times New Roman" pitchFamily="18" charset="0"/>
              </a:rPr>
              <a:t>yarımeni ∆</a:t>
            </a:r>
            <a:r>
              <a:rPr lang="ru-RU" sz="2400" dirty="0" err="1" smtClean="0">
                <a:solidFill>
                  <a:schemeClr val="bg1"/>
                </a:solidFill>
                <a:latin typeface="Times New Roman" pitchFamily="18" charset="0"/>
                <a:cs typeface="Times New Roman" pitchFamily="18" charset="0"/>
              </a:rPr>
              <a:t>λ</a:t>
            </a:r>
            <a:r>
              <a:rPr lang="az-Latn-AZ" sz="2400" baseline="-25000" dirty="0" smtClean="0">
                <a:solidFill>
                  <a:schemeClr val="bg1"/>
                </a:solidFill>
                <a:latin typeface="Times New Roman" pitchFamily="18" charset="0"/>
                <a:cs typeface="Times New Roman" pitchFamily="18" charset="0"/>
              </a:rPr>
              <a:t>1/2</a:t>
            </a:r>
            <a:r>
              <a:rPr lang="az-Latn-AZ" sz="2400" dirty="0" smtClean="0">
                <a:solidFill>
                  <a:schemeClr val="bg1"/>
                </a:solidFill>
                <a:latin typeface="Times New Roman" pitchFamily="18" charset="0"/>
                <a:cs typeface="Times New Roman" pitchFamily="18" charset="0"/>
              </a:rPr>
              <a:t> ölçülmüşdür. Ekvivalent enin ölçülməsindəki xəta 7% dən çox deyildir. İstifadə olunan hidrogen xəttlərinin ekvivalent eni üçün alınmış nəticələr belədir: </a:t>
            </a:r>
          </a:p>
          <a:p>
            <a:pPr lvl="0" algn="just" fontAlgn="base">
              <a:spcBef>
                <a:spcPct val="0"/>
              </a:spcBef>
              <a:spcAft>
                <a:spcPct val="0"/>
              </a:spcAft>
            </a:pPr>
            <a:endParaRPr lang="az-Latn-AZ" sz="2400" dirty="0" smtClean="0">
              <a:solidFill>
                <a:schemeClr val="bg1"/>
              </a:solidFill>
              <a:latin typeface="Times New Roman" pitchFamily="18" charset="0"/>
              <a:cs typeface="Times New Roman" pitchFamily="18" charset="0"/>
            </a:endParaRPr>
          </a:p>
          <a:p>
            <a:pPr lvl="0" algn="ctr" fontAlgn="base">
              <a:spcBef>
                <a:spcPct val="0"/>
              </a:spcBef>
              <a:spcAft>
                <a:spcPct val="0"/>
              </a:spcAft>
            </a:pPr>
            <a:r>
              <a:rPr lang="az-Latn-AZ" sz="2400" b="1" dirty="0" smtClean="0">
                <a:solidFill>
                  <a:schemeClr val="bg1"/>
                </a:solidFill>
                <a:latin typeface="Times New Roman" pitchFamily="18" charset="0"/>
                <a:cs typeface="Times New Roman" pitchFamily="18" charset="0"/>
              </a:rPr>
              <a:t>W(H</a:t>
            </a:r>
            <a:r>
              <a:rPr lang="az-Latn-AZ" sz="2400" b="1" baseline="-25000" dirty="0" smtClean="0">
                <a:solidFill>
                  <a:schemeClr val="bg1"/>
                </a:solidFill>
                <a:latin typeface="Times New Roman" pitchFamily="18" charset="0"/>
                <a:cs typeface="Times New Roman" pitchFamily="18" charset="0"/>
              </a:rPr>
              <a:t>β</a:t>
            </a:r>
            <a:r>
              <a:rPr lang="az-Latn-AZ" sz="2400" b="1" dirty="0" smtClean="0">
                <a:solidFill>
                  <a:schemeClr val="bg1"/>
                </a:solidFill>
                <a:latin typeface="Times New Roman" pitchFamily="18" charset="0"/>
                <a:cs typeface="Times New Roman" pitchFamily="18" charset="0"/>
              </a:rPr>
              <a:t>)=4.02Å, W(H</a:t>
            </a:r>
            <a:r>
              <a:rPr lang="az-Latn-AZ" sz="2400" b="1" baseline="-25000" dirty="0" smtClean="0">
                <a:solidFill>
                  <a:schemeClr val="bg1"/>
                </a:solidFill>
                <a:latin typeface="Times New Roman" pitchFamily="18" charset="0"/>
                <a:cs typeface="Times New Roman" pitchFamily="18" charset="0"/>
              </a:rPr>
              <a:t>γ</a:t>
            </a:r>
            <a:r>
              <a:rPr lang="az-Latn-AZ" sz="2400" b="1" dirty="0" smtClean="0">
                <a:solidFill>
                  <a:schemeClr val="bg1"/>
                </a:solidFill>
                <a:latin typeface="Times New Roman" pitchFamily="18" charset="0"/>
                <a:cs typeface="Times New Roman" pitchFamily="18" charset="0"/>
              </a:rPr>
              <a:t>)=4.57Å və W(H</a:t>
            </a:r>
            <a:r>
              <a:rPr lang="az-Latn-AZ" sz="2400" b="1" baseline="-25000" dirty="0" smtClean="0">
                <a:solidFill>
                  <a:schemeClr val="bg1"/>
                </a:solidFill>
                <a:latin typeface="Times New Roman" pitchFamily="18" charset="0"/>
                <a:cs typeface="Times New Roman" pitchFamily="18" charset="0"/>
              </a:rPr>
              <a:t>δ</a:t>
            </a:r>
            <a:r>
              <a:rPr lang="az-Latn-AZ" sz="2400" b="1" dirty="0" smtClean="0">
                <a:solidFill>
                  <a:schemeClr val="bg1"/>
                </a:solidFill>
                <a:latin typeface="Times New Roman" pitchFamily="18" charset="0"/>
                <a:cs typeface="Times New Roman" pitchFamily="18" charset="0"/>
              </a:rPr>
              <a:t>)=3.95Å </a:t>
            </a:r>
            <a:endPar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sym typeface="Symbol" pitchFamily="18" charset="2"/>
            </a:endParaRPr>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939336"/>
          </a:xfrm>
        </p:spPr>
        <p:txBody>
          <a:bodyPr>
            <a:normAutofit fontScale="90000"/>
          </a:bodyPr>
          <a:lstStyle/>
          <a:p>
            <a:pPr algn="ctr"/>
            <a:r>
              <a:rPr lang="az-Latn-AZ" dirty="0" smtClean="0"/>
              <a:t/>
            </a:r>
            <a:br>
              <a:rPr lang="az-Latn-AZ" dirty="0" smtClean="0"/>
            </a:br>
            <a:r>
              <a:rPr lang="ru-RU" sz="2700" dirty="0" smtClean="0">
                <a:solidFill>
                  <a:schemeClr val="bg1"/>
                </a:solidFill>
                <a:effectLst/>
                <a:latin typeface="Times New Roman" pitchFamily="18" charset="0"/>
                <a:cs typeface="Times New Roman" pitchFamily="18" charset="0"/>
              </a:rPr>
              <a:t/>
            </a:r>
            <a:br>
              <a:rPr lang="ru-RU" sz="2700" dirty="0" smtClean="0">
                <a:solidFill>
                  <a:schemeClr val="bg1"/>
                </a:solidFill>
                <a:effectLst/>
                <a:latin typeface="Times New Roman" pitchFamily="18" charset="0"/>
                <a:cs typeface="Times New Roman" pitchFamily="18" charset="0"/>
              </a:rPr>
            </a:br>
            <a:r>
              <a:rPr lang="az-Latn-AZ" sz="2700" b="1" dirty="0" smtClean="0">
                <a:solidFill>
                  <a:schemeClr val="bg1"/>
                </a:solidFill>
                <a:effectLst/>
                <a:latin typeface="Times New Roman" pitchFamily="18" charset="0"/>
                <a:cs typeface="Times New Roman" pitchFamily="18" charset="0"/>
              </a:rPr>
              <a:t> EFFEKTİV TEMPERATUR VƏ AĞIRLIQ QÜVVƏSİ TƏCİLİNİN TƏYİNİ</a:t>
            </a:r>
            <a:endParaRPr lang="ru-RU" sz="2700" dirty="0">
              <a:solidFill>
                <a:schemeClr val="bg1"/>
              </a:solidFill>
              <a:effectLst/>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endParaRPr lang="ru-RU"/>
          </a:p>
        </p:txBody>
      </p:sp>
      <p:sp>
        <p:nvSpPr>
          <p:cNvPr id="4" name="Прямоугольник с двумя вырезанными противолежащими углами 3"/>
          <p:cNvSpPr/>
          <p:nvPr/>
        </p:nvSpPr>
        <p:spPr>
          <a:xfrm>
            <a:off x="381000" y="1524000"/>
            <a:ext cx="8534400" cy="5105400"/>
          </a:xfrm>
          <a:prstGeom prst="snip2Diag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505" name="Rectangle 1"/>
          <p:cNvSpPr>
            <a:spLocks noChangeArrowheads="1"/>
          </p:cNvSpPr>
          <p:nvPr/>
        </p:nvSpPr>
        <p:spPr bwMode="auto">
          <a:xfrm>
            <a:off x="533400" y="1752600"/>
            <a:ext cx="81534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 defTabSz="914400" rtl="0" eaLnBrk="1" fontAlgn="base" latinLnBrk="0" hangingPunct="1">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φCas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ulduzunun effektiv temperaturu (T</a:t>
            </a:r>
            <a:r>
              <a:rPr kumimoji="0" lang="az-Latn-AZ" sz="2400" b="0"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eff</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və səthində </a:t>
            </a:r>
          </a:p>
          <a:p>
            <a:pPr marR="0" lvl="0" algn="just" defTabSz="914400" rtl="0" eaLnBrk="1" fontAlgn="base" latinLnBrk="0" hangingPunct="1">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ağırlıq qüvvəsi təcilinin (lg g) təyin olunması ulduzun bir sıra spektral və fotometrik kəmiyyətlərinin müşahidədən ölçülmüş və nəzəri hesablanmış qiymətlərinin müqayisəsinə əsaslanır. Effektiv temperatur və ağırlıq qüvvəsi təcili aşağıdakı kriteriyalardan istifadə edilərək təyin olunmuşdur:</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R="0" lvl="0" algn="just" defTabSz="914400" rtl="0" eaLnBrk="0" fontAlgn="base" latinLnBrk="0" hangingPunct="0">
              <a:lnSpc>
                <a:spcPct val="100000"/>
              </a:lnSpc>
              <a:spcBef>
                <a:spcPct val="0"/>
              </a:spcBef>
              <a:spcAft>
                <a:spcPct val="0"/>
              </a:spcAft>
              <a:buClrTx/>
              <a:buSzTx/>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1.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Hidrogenin balmer seriyasının </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H</a:t>
            </a:r>
            <a:r>
              <a:rPr kumimoji="0" lang="az-Latn-AZ" sz="2400" b="0"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β</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Hγ və </a:t>
            </a:r>
            <a:r>
              <a:rPr kumimoji="0" lang="az-Latn-AZ" sz="24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H</a:t>
            </a:r>
            <a:r>
              <a:rPr kumimoji="0" lang="az-Latn-AZ" sz="2400" b="0"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δ</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xəttləriinin ekvivalent eninin nəzəri hesablanmış və müşahidədən tapılmış qiymətlərinin müqayisəsi. Müşahidədən         </a:t>
            </a:r>
          </a:p>
          <a:p>
            <a:pPr marR="0" lvl="0" algn="ctr" defTabSz="914400" rtl="0" eaLnBrk="0" fontAlgn="base" latinLnBrk="0" hangingPunct="0">
              <a:lnSpc>
                <a:spcPct val="100000"/>
              </a:lnSpc>
              <a:spcBef>
                <a:spcPct val="0"/>
              </a:spcBef>
              <a:spcAft>
                <a:spcPct val="0"/>
              </a:spcAft>
              <a:buClrTx/>
              <a:buSzTx/>
              <a:tabLst/>
            </a:pP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W(H</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β</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)=4.02Å, W(H</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γ</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)=4.57Å və W(H</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δ</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)=3.95Å</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p>
          <a:p>
            <a:pPr marR="0" lvl="0" algn="just" defTabSz="914400" rtl="0" eaLnBrk="0" fontAlgn="base" latinLnBrk="0" hangingPunct="0">
              <a:lnSpc>
                <a:spcPct val="100000"/>
              </a:lnSpc>
              <a:spcBef>
                <a:spcPct val="0"/>
              </a:spcBef>
              <a:spcAft>
                <a:spcPct val="0"/>
              </a:spcAft>
              <a:buClrTx/>
              <a:buSzTx/>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qiymətləri alınmışdır.</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sp>
        <p:nvSpPr>
          <p:cNvPr id="4" name="Прямоугольник с двумя вырезанными противолежащими углами 3"/>
          <p:cNvSpPr/>
          <p:nvPr/>
        </p:nvSpPr>
        <p:spPr>
          <a:xfrm>
            <a:off x="304800" y="533400"/>
            <a:ext cx="8534400" cy="5638800"/>
          </a:xfrm>
          <a:prstGeom prst="snip2Diag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505" name="Rectangle 1"/>
          <p:cNvSpPr>
            <a:spLocks noChangeArrowheads="1"/>
          </p:cNvSpPr>
          <p:nvPr/>
        </p:nvSpPr>
        <p:spPr bwMode="auto">
          <a:xfrm>
            <a:off x="304800" y="618530"/>
            <a:ext cx="8077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lang="az-Latn-AZ" sz="2000" b="1" dirty="0" smtClean="0">
                <a:solidFill>
                  <a:schemeClr val="bg1"/>
                </a:solidFill>
                <a:latin typeface="Times New Roman" pitchFamily="18" charset="0"/>
                <a:ea typeface="MS Mincho" pitchFamily="49" charset="-128"/>
                <a:cs typeface="Times New Roman" pitchFamily="18" charset="0"/>
              </a:rPr>
              <a:t>	</a:t>
            </a:r>
            <a:r>
              <a:rPr lang="az-Latn-AZ" sz="2400" b="1" dirty="0" smtClean="0">
                <a:solidFill>
                  <a:schemeClr val="bg1"/>
                </a:solidFill>
                <a:latin typeface="Times New Roman" pitchFamily="18" charset="0"/>
                <a:ea typeface="MS Mincho" pitchFamily="49" charset="-128"/>
                <a:cs typeface="Times New Roman" pitchFamily="18" charset="0"/>
              </a:rPr>
              <a:t>2.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[c</a:t>
            </a:r>
            <a:r>
              <a:rPr kumimoji="0" lang="az-Latn-AZ" sz="2400" b="0"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1</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indeksinin müşahidədən tapılmış və nəzəri hesablanmış</a:t>
            </a:r>
            <a:r>
              <a:rPr kumimoji="0" lang="en-US" sz="2400" b="0" i="0" u="none" strike="noStrike" cap="none" normalizeH="0" dirty="0" smtClean="0">
                <a:ln>
                  <a:noFill/>
                </a:ln>
                <a:solidFill>
                  <a:schemeClr val="bg1"/>
                </a:solidFill>
                <a:effectLst/>
                <a:latin typeface="Times New Roman" pitchFamily="18" charset="0"/>
                <a:ea typeface="Times New Roman" pitchFamily="18" charset="0"/>
                <a:cs typeface="Times New Roman" pitchFamily="18" charset="0"/>
              </a:rPr>
              <a:t>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qiymətlərinin müqayisəsi. Dörd rəngli, dar zolaqlı uvby fotometrik sistemində [c</a:t>
            </a:r>
            <a:r>
              <a:rPr kumimoji="0" lang="az-Latn-AZ" sz="2400" b="0"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1</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indeksi </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[c</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1</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]=c</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1</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-0.2(b-y)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düsturu ilə təyin edilir. Bu kəmiyyət ulduzlararası fəzada udulmanın təsirindən azaddır. </a:t>
            </a:r>
          </a:p>
          <a:p>
            <a:pPr marR="0" lvl="0" algn="ctr" defTabSz="914400" rtl="0" eaLnBrk="1" fontAlgn="base" latinLnBrk="0" hangingPunct="1">
              <a:lnSpc>
                <a:spcPct val="100000"/>
              </a:lnSpc>
              <a:spcBef>
                <a:spcPct val="0"/>
              </a:spcBef>
              <a:spcAft>
                <a:spcPct val="0"/>
              </a:spcAft>
              <a:buClrTx/>
              <a:buSzTx/>
              <a:buFontTx/>
              <a:buNone/>
              <a:tabLst/>
            </a:pP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b-y=0.482, c</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1 </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=1.41 və [c</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1</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]=1.32 </a:t>
            </a:r>
          </a:p>
          <a:p>
            <a:pPr marR="0" lvl="0" algn="just" defTabSz="914400" rtl="0" eaLnBrk="1" fontAlgn="base" latinLnBrk="0" hangingPunct="1">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qiyməti alınmışdır.</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R="0" lvl="0" algn="just" defTabSz="914400" rtl="0" eaLnBrk="0" fontAlgn="base" latinLnBrk="0" hangingPunct="0">
              <a:lnSpc>
                <a:spcPct val="100000"/>
              </a:lnSpc>
              <a:spcBef>
                <a:spcPct val="0"/>
              </a:spcBef>
              <a:spcAft>
                <a:spcPct val="0"/>
              </a:spcAft>
              <a:buClrTx/>
              <a:buSzTx/>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3.</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Q indeksinin müşahidə və nəzəri hesablanmış qiymətlərinin müqayisəsi. Q indeksi UBV fotometrik sistemində təyin olunur: </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Q=(U-B)-0.72(B-V).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Q kəmiyyəti də [c</a:t>
            </a:r>
            <a:r>
              <a:rPr kumimoji="0" lang="az-Latn-AZ" sz="2400" b="0"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1</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kimi ulduzlararası fəzada udulmanın təsirindən azad olduğu üçün çox əhəmiyyətlidir. Müşahidədən bu kəmiyyət üçün </a:t>
            </a:r>
          </a:p>
          <a:p>
            <a:pPr marR="0" lvl="0" algn="ctr" defTabSz="914400" rtl="0" eaLnBrk="0" fontAlgn="base" latinLnBrk="0" hangingPunct="0">
              <a:lnSpc>
                <a:spcPct val="100000"/>
              </a:lnSpc>
              <a:spcBef>
                <a:spcPct val="0"/>
              </a:spcBef>
              <a:spcAft>
                <a:spcPct val="0"/>
              </a:spcAft>
              <a:buClrTx/>
              <a:buSzTx/>
              <a:tabLst/>
            </a:pP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B-V= 0</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m</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.67, U-B=0</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m</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.54 və Q=0.0576 </a:t>
            </a:r>
          </a:p>
          <a:p>
            <a:pPr marR="0" lvl="0" algn="just" defTabSz="914400" rtl="0" eaLnBrk="0" fontAlgn="base" latinLnBrk="0" hangingPunct="0">
              <a:lnSpc>
                <a:spcPct val="100000"/>
              </a:lnSpc>
              <a:spcBef>
                <a:spcPct val="0"/>
              </a:spcBef>
              <a:spcAft>
                <a:spcPct val="0"/>
              </a:spcAft>
              <a:buClrTx/>
              <a:buSzTx/>
              <a:tabLst/>
            </a:pPr>
            <a:r>
              <a:rPr kumimoji="0" lang="en-US"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qiyməti alınmışdır.</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4.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Parallaksın tətbiqi üsülu.</a:t>
            </a:r>
            <a:endParaRPr kumimoji="0" lang="az-Latn-AZ" sz="24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229600" cy="5715317"/>
          </a:xfrm>
        </p:spPr>
        <p:txBody>
          <a:bodyPr/>
          <a:lstStyle/>
          <a:p>
            <a:endParaRPr lang="ru-RU" dirty="0"/>
          </a:p>
        </p:txBody>
      </p:sp>
      <p:sp>
        <p:nvSpPr>
          <p:cNvPr id="4" name="Загнутый угол 3"/>
          <p:cNvSpPr/>
          <p:nvPr/>
        </p:nvSpPr>
        <p:spPr>
          <a:xfrm>
            <a:off x="457200" y="457200"/>
            <a:ext cx="8458200" cy="5867400"/>
          </a:xfrm>
          <a:prstGeom prst="foldedCorner">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529" name="Rectangle 1"/>
          <p:cNvSpPr>
            <a:spLocks noChangeArrowheads="1"/>
          </p:cNvSpPr>
          <p:nvPr/>
        </p:nvSpPr>
        <p:spPr bwMode="auto">
          <a:xfrm>
            <a:off x="762000" y="871583"/>
            <a:ext cx="78486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az-Latn-AZ" sz="20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a:t>
            </a:r>
            <a:r>
              <a:rPr kumimoji="0" lang="az-Latn-AZ"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Yuxarıdakı</a:t>
            </a:r>
            <a:r>
              <a:rPr kumimoji="0" lang="az-Latn-AZ" sz="2400" b="0" i="0" u="none" strike="noStrike" cap="none" normalizeH="0" dirty="0" smtClean="0">
                <a:ln>
                  <a:noFill/>
                </a:ln>
                <a:solidFill>
                  <a:schemeClr val="bg1"/>
                </a:solidFill>
                <a:effectLst/>
                <a:latin typeface="Times New Roman" pitchFamily="18" charset="0"/>
                <a:ea typeface="Calibri" pitchFamily="34" charset="0"/>
                <a:cs typeface="Times New Roman" pitchFamily="18" charset="0"/>
              </a:rPr>
              <a:t> slaydlarda göstərilən materiallardan </a:t>
            </a:r>
            <a:r>
              <a:rPr kumimoji="0" lang="az-Latn-AZ"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istifadə etməklə ulduzun səthində ağırlıq qüvvəsi təcilini və temperaturunu tapmaq üçün parametrləri </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T</a:t>
            </a:r>
            <a:r>
              <a:rPr kumimoji="0" lang="az-Latn-AZ" sz="2400" b="1" i="0" u="none" strike="noStrike" cap="none" normalizeH="0" baseline="-30000" dirty="0" smtClean="0">
                <a:ln>
                  <a:noFill/>
                </a:ln>
                <a:solidFill>
                  <a:schemeClr val="bg1"/>
                </a:solidFill>
                <a:effectLst/>
                <a:latin typeface="Times New Roman" pitchFamily="18" charset="0"/>
                <a:ea typeface="Calibri" pitchFamily="34" charset="0"/>
                <a:cs typeface="Times New Roman" pitchFamily="18" charset="0"/>
              </a:rPr>
              <a:t>eff</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 (5000 ÷ 8000)K və lgg=(0.5÷3.0) </a:t>
            </a:r>
            <a:r>
              <a:rPr kumimoji="0" lang="az-Latn-AZ"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diapazonunda olan Kuruç modellərindən istifadə olunur. Baxılan diapazonda effektiv temperatura </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T</a:t>
            </a:r>
            <a:r>
              <a:rPr kumimoji="0" lang="az-Latn-AZ" sz="2400" b="1" i="0" u="none" strike="noStrike" cap="none" normalizeH="0" baseline="-30000" dirty="0" smtClean="0">
                <a:ln>
                  <a:noFill/>
                </a:ln>
                <a:solidFill>
                  <a:schemeClr val="bg1"/>
                </a:solidFill>
                <a:effectLst/>
                <a:latin typeface="Times New Roman" pitchFamily="18" charset="0"/>
                <a:ea typeface="Calibri" pitchFamily="34" charset="0"/>
                <a:cs typeface="Times New Roman" pitchFamily="18" charset="0"/>
              </a:rPr>
              <a:t>eff</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=5000, 5500, 6000, 6500, 7000, 7500 və 8000K </a:t>
            </a:r>
            <a:r>
              <a:rPr kumimoji="0" lang="az-Latn-AZ"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qiymətlərini verərək, ağırlıq qüvvəsi təcilinin </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lgg = 0.5, 1.0, 1.5, 2.0, 2.5 və 3.0 </a:t>
            </a:r>
            <a:r>
              <a:rPr kumimoji="0" lang="az-Latn-AZ"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qiymətlərində </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H</a:t>
            </a:r>
            <a:r>
              <a:rPr kumimoji="0" lang="az-Latn-AZ" sz="2400" b="1" i="0" u="none" strike="noStrike" cap="none" normalizeH="0" baseline="-30000" dirty="0" smtClean="0">
                <a:ln>
                  <a:noFill/>
                </a:ln>
                <a:solidFill>
                  <a:schemeClr val="bg1"/>
                </a:solidFill>
                <a:effectLst/>
                <a:latin typeface="Times New Roman" pitchFamily="18" charset="0"/>
                <a:ea typeface="Calibri" pitchFamily="34" charset="0"/>
                <a:cs typeface="Times New Roman" pitchFamily="18" charset="0"/>
              </a:rPr>
              <a:t>β</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H</a:t>
            </a:r>
            <a:r>
              <a:rPr kumimoji="0" lang="az-Latn-AZ" sz="2400" b="1" i="0" u="none" strike="noStrike" cap="none" normalizeH="0" baseline="-30000" dirty="0" smtClean="0">
                <a:ln>
                  <a:noFill/>
                </a:ln>
                <a:solidFill>
                  <a:schemeClr val="bg1"/>
                </a:solidFill>
                <a:effectLst/>
                <a:latin typeface="Times New Roman" pitchFamily="18" charset="0"/>
                <a:ea typeface="Calibri" pitchFamily="34" charset="0"/>
                <a:cs typeface="Times New Roman" pitchFamily="18" charset="0"/>
              </a:rPr>
              <a:t>γ</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və H</a:t>
            </a:r>
            <a:r>
              <a:rPr kumimoji="0" lang="az-Latn-AZ" sz="2400" b="1" i="0" u="none" strike="noStrike" cap="none" normalizeH="0" baseline="-30000" dirty="0" smtClean="0">
                <a:ln>
                  <a:noFill/>
                </a:ln>
                <a:solidFill>
                  <a:schemeClr val="bg1"/>
                </a:solidFill>
                <a:effectLst/>
                <a:latin typeface="Times New Roman" pitchFamily="18" charset="0"/>
                <a:ea typeface="Calibri" pitchFamily="34" charset="0"/>
                <a:cs typeface="Times New Roman" pitchFamily="18" charset="0"/>
              </a:rPr>
              <a:t>δ</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a:t>
            </a:r>
            <a:r>
              <a:rPr kumimoji="0" lang="az-Latn-AZ"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xəttlərinin ekvivalent eninin, [c</a:t>
            </a:r>
            <a:r>
              <a:rPr kumimoji="0" lang="az-Latn-AZ" sz="2400" b="0" i="0" u="none" strike="noStrike" cap="none" normalizeH="0" baseline="-30000" dirty="0" smtClean="0">
                <a:ln>
                  <a:noFill/>
                </a:ln>
                <a:solidFill>
                  <a:schemeClr val="bg1"/>
                </a:solidFill>
                <a:effectLst/>
                <a:latin typeface="Times New Roman" pitchFamily="18" charset="0"/>
                <a:ea typeface="Calibri" pitchFamily="34" charset="0"/>
                <a:cs typeface="Times New Roman" pitchFamily="18" charset="0"/>
              </a:rPr>
              <a:t>1</a:t>
            </a:r>
            <a:r>
              <a:rPr kumimoji="0" lang="az-Latn-AZ"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və Q indeksinin nəzəri hesablanmış qiymətlərinin T</a:t>
            </a:r>
            <a:r>
              <a:rPr kumimoji="0" lang="az-Latn-AZ" sz="2400" b="0" i="0" u="none" strike="noStrike" cap="none" normalizeH="0" baseline="-30000" dirty="0" smtClean="0">
                <a:ln>
                  <a:noFill/>
                </a:ln>
                <a:solidFill>
                  <a:schemeClr val="bg1"/>
                </a:solidFill>
                <a:effectLst/>
                <a:latin typeface="Times New Roman" pitchFamily="18" charset="0"/>
                <a:ea typeface="Calibri" pitchFamily="34" charset="0"/>
                <a:cs typeface="Times New Roman" pitchFamily="18" charset="0"/>
              </a:rPr>
              <a:t>eff</a:t>
            </a:r>
            <a:r>
              <a:rPr kumimoji="0" lang="az-Latn-AZ"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-dən asılılıq qrafikləri qurulur (şəkil 1 ÷ 5). Bu diaqramlarda uyğun olaraq müşahidədən tapılmış </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W(H</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β</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)=4.02Å, W(H</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γ</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)=4.57Å və W(H</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δ</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)=3.95Å</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[c</a:t>
            </a:r>
            <a:r>
              <a:rPr kumimoji="0" lang="az-Latn-AZ" sz="2400" b="1" i="0" u="none" strike="noStrike" cap="none" normalizeH="0" baseline="-30000" dirty="0" smtClean="0">
                <a:ln>
                  <a:noFill/>
                </a:ln>
                <a:solidFill>
                  <a:schemeClr val="bg1"/>
                </a:solidFill>
                <a:effectLst/>
                <a:latin typeface="Times New Roman" pitchFamily="18" charset="0"/>
                <a:ea typeface="Calibri" pitchFamily="34" charset="0"/>
                <a:cs typeface="Times New Roman" pitchFamily="18" charset="0"/>
              </a:rPr>
              <a:t>1</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1.32 </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və </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Q=0.0576</a:t>
            </a:r>
            <a:r>
              <a:rPr kumimoji="0" lang="az-Latn-AZ"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a:t>
            </a:r>
            <a:r>
              <a:rPr kumimoji="0" lang="az-Latn-AZ"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düz xətti keçirilir. Sonra isə hər bir diaqramda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kəsişmə nöqtələrinə uyğun (lgg, T</a:t>
            </a:r>
            <a:r>
              <a:rPr kumimoji="0" lang="az-Latn-AZ" sz="2400" b="0"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eff</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cütləri təyin olunur. </a:t>
            </a:r>
            <a:endParaRPr kumimoji="0" lang="az-Latn-AZ" sz="2400" b="0"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534400" cy="5715317"/>
          </a:xfrm>
        </p:spPr>
        <p:txBody>
          <a:bodyPr/>
          <a:lstStyle/>
          <a:p>
            <a:endParaRPr lang="ru-RU" dirty="0"/>
          </a:p>
        </p:txBody>
      </p:sp>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4578" name="Picture 2"/>
          <p:cNvPicPr>
            <a:picLocks noChangeAspect="1" noChangeArrowheads="1"/>
          </p:cNvPicPr>
          <p:nvPr/>
        </p:nvPicPr>
        <p:blipFill>
          <a:blip r:embed="rId2" cstate="print"/>
          <a:srcRect/>
          <a:stretch>
            <a:fillRect/>
          </a:stretch>
        </p:blipFill>
        <p:spPr bwMode="auto">
          <a:xfrm>
            <a:off x="609600" y="457200"/>
            <a:ext cx="8153400" cy="5029200"/>
          </a:xfrm>
          <a:prstGeom prst="rect">
            <a:avLst/>
          </a:prstGeom>
          <a:noFill/>
          <a:ln w="9525">
            <a:noFill/>
            <a:miter lim="800000"/>
            <a:headEnd/>
            <a:tailEnd/>
          </a:ln>
        </p:spPr>
      </p:pic>
      <p:sp>
        <p:nvSpPr>
          <p:cNvPr id="24579" name="Rectangle 3"/>
          <p:cNvSpPr>
            <a:spLocks noChangeArrowheads="1"/>
          </p:cNvSpPr>
          <p:nvPr/>
        </p:nvSpPr>
        <p:spPr bwMode="auto">
          <a:xfrm>
            <a:off x="2362200" y="5638800"/>
            <a:ext cx="4724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96888" algn="ctr" defTabSz="914400" rtl="0" eaLnBrk="1" fontAlgn="base" latinLnBrk="0" hangingPunct="1">
              <a:lnSpc>
                <a:spcPct val="100000"/>
              </a:lnSpc>
              <a:spcBef>
                <a:spcPct val="0"/>
              </a:spcBef>
              <a:spcAft>
                <a:spcPct val="0"/>
              </a:spcAft>
              <a:buClrTx/>
              <a:buSzTx/>
              <a:buFontTx/>
              <a:buNone/>
              <a:tabLst/>
            </a:pP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Şəkil</a:t>
            </a:r>
            <a:r>
              <a:rPr kumimoji="0" lang="az-Latn-AZ" sz="2000" b="1" i="0" u="none" strike="noStrike" cap="none" normalizeH="0" dirty="0" smtClean="0">
                <a:ln>
                  <a:noFill/>
                </a:ln>
                <a:solidFill>
                  <a:schemeClr val="bg1"/>
                </a:solidFill>
                <a:effectLst/>
                <a:latin typeface="Times New Roman" pitchFamily="18" charset="0"/>
                <a:ea typeface="MS Mincho" pitchFamily="49" charset="-128"/>
                <a:cs typeface="Times New Roman" pitchFamily="18" charset="0"/>
              </a:rPr>
              <a:t> </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1. W ( H</a:t>
            </a:r>
            <a:r>
              <a:rPr kumimoji="0" lang="en-US" sz="20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β</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 – T</a:t>
            </a:r>
            <a:r>
              <a:rPr kumimoji="0" lang="az-Latn-AZ" sz="20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eff</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diaqramı.</a:t>
            </a:r>
            <a:endParaRPr kumimoji="0" lang="az-Latn-AZ" sz="2000" b="1"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534400" cy="5715317"/>
          </a:xfrm>
        </p:spPr>
        <p:txBody>
          <a:bodyPr/>
          <a:lstStyle/>
          <a:p>
            <a:endParaRPr lang="ru-RU" dirty="0"/>
          </a:p>
        </p:txBody>
      </p:sp>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9" name="Rectangle 3"/>
          <p:cNvSpPr>
            <a:spLocks noChangeArrowheads="1"/>
          </p:cNvSpPr>
          <p:nvPr/>
        </p:nvSpPr>
        <p:spPr bwMode="auto">
          <a:xfrm>
            <a:off x="2362200" y="5638800"/>
            <a:ext cx="4724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96888" algn="ctr" fontAlgn="base">
              <a:spcBef>
                <a:spcPct val="0"/>
              </a:spcBef>
              <a:spcAft>
                <a:spcPct val="0"/>
              </a:spcAft>
            </a:pP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Şəkil</a:t>
            </a:r>
            <a:r>
              <a:rPr kumimoji="0" lang="az-Latn-AZ" sz="2000" b="1" i="0" u="none" strike="noStrike" cap="none" normalizeH="0" dirty="0" smtClean="0">
                <a:ln>
                  <a:noFill/>
                </a:ln>
                <a:solidFill>
                  <a:schemeClr val="bg1"/>
                </a:solidFill>
                <a:effectLst/>
                <a:latin typeface="Times New Roman" pitchFamily="18" charset="0"/>
                <a:ea typeface="MS Mincho" pitchFamily="49" charset="-128"/>
                <a:cs typeface="Times New Roman" pitchFamily="18" charset="0"/>
              </a:rPr>
              <a:t> </a:t>
            </a:r>
            <a:r>
              <a:rPr lang="az-Latn-AZ" sz="2000" b="1" dirty="0" smtClean="0">
                <a:solidFill>
                  <a:schemeClr val="bg1"/>
                </a:solidFill>
                <a:latin typeface="Times New Roman" pitchFamily="18" charset="0"/>
                <a:ea typeface="MS Mincho" pitchFamily="49" charset="-128"/>
                <a:cs typeface="Times New Roman" pitchFamily="18" charset="0"/>
              </a:rPr>
              <a:t>2</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W</a:t>
            </a:r>
            <a:r>
              <a:rPr lang="az-Latn-AZ" sz="2000" b="1" dirty="0" smtClean="0">
                <a:solidFill>
                  <a:schemeClr val="bg1"/>
                </a:solidFill>
                <a:latin typeface="Times New Roman" pitchFamily="18" charset="0"/>
                <a:cs typeface="Times New Roman" pitchFamily="18" charset="0"/>
              </a:rPr>
              <a:t>( H</a:t>
            </a:r>
            <a:r>
              <a:rPr lang="en-US" sz="2000" b="1" baseline="-25000" dirty="0" smtClean="0">
                <a:solidFill>
                  <a:schemeClr val="bg1"/>
                </a:solidFill>
                <a:latin typeface="Times New Roman" pitchFamily="18" charset="0"/>
                <a:cs typeface="Times New Roman" pitchFamily="18" charset="0"/>
              </a:rPr>
              <a:t>γ</a:t>
            </a:r>
            <a:r>
              <a:rPr lang="az-Latn-AZ" sz="2000" b="1" dirty="0" smtClean="0">
                <a:solidFill>
                  <a:schemeClr val="bg1"/>
                </a:solidFill>
                <a:latin typeface="Times New Roman" pitchFamily="18" charset="0"/>
                <a:cs typeface="Times New Roman" pitchFamily="18" charset="0"/>
              </a:rPr>
              <a:t> ) </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T</a:t>
            </a:r>
            <a:r>
              <a:rPr kumimoji="0" lang="az-Latn-AZ" sz="20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eff</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diaqramı.</a:t>
            </a:r>
            <a:endParaRPr kumimoji="0" lang="az-Latn-AZ" sz="2000" b="1" i="0" u="none" strike="noStrike" cap="none" normalizeH="0" baseline="0" dirty="0" smtClean="0">
              <a:ln>
                <a:noFill/>
              </a:ln>
              <a:solidFill>
                <a:schemeClr val="bg1"/>
              </a:solidFill>
              <a:effectLst/>
              <a:latin typeface="Times New Roman" pitchFamily="18" charset="0"/>
              <a:cs typeface="Times New Roman" pitchFamily="18" charset="0"/>
            </a:endParaRPr>
          </a:p>
        </p:txBody>
      </p:sp>
      <p:pic>
        <p:nvPicPr>
          <p:cNvPr id="25603" name="Picture 3"/>
          <p:cNvPicPr>
            <a:picLocks noChangeAspect="1" noChangeArrowheads="1"/>
          </p:cNvPicPr>
          <p:nvPr/>
        </p:nvPicPr>
        <p:blipFill>
          <a:blip r:embed="rId2" cstate="print"/>
          <a:srcRect/>
          <a:stretch>
            <a:fillRect/>
          </a:stretch>
        </p:blipFill>
        <p:spPr bwMode="auto">
          <a:xfrm>
            <a:off x="457200" y="381000"/>
            <a:ext cx="8305800" cy="51816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534400" cy="5715317"/>
          </a:xfrm>
        </p:spPr>
        <p:txBody>
          <a:bodyPr/>
          <a:lstStyle/>
          <a:p>
            <a:endParaRPr lang="ru-RU" dirty="0"/>
          </a:p>
        </p:txBody>
      </p:sp>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9" name="Rectangle 3"/>
          <p:cNvSpPr>
            <a:spLocks noChangeArrowheads="1"/>
          </p:cNvSpPr>
          <p:nvPr/>
        </p:nvSpPr>
        <p:spPr bwMode="auto">
          <a:xfrm>
            <a:off x="2362200" y="5638800"/>
            <a:ext cx="4724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96888" algn="ctr" fontAlgn="base">
              <a:spcBef>
                <a:spcPct val="0"/>
              </a:spcBef>
              <a:spcAft>
                <a:spcPct val="0"/>
              </a:spcAft>
            </a:pP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Şəkil</a:t>
            </a:r>
            <a:r>
              <a:rPr kumimoji="0" lang="az-Latn-AZ" sz="2000" b="1" i="0" u="none" strike="noStrike" cap="none" normalizeH="0" dirty="0" smtClean="0">
                <a:ln>
                  <a:noFill/>
                </a:ln>
                <a:solidFill>
                  <a:schemeClr val="bg1"/>
                </a:solidFill>
                <a:effectLst/>
                <a:latin typeface="Times New Roman" pitchFamily="18" charset="0"/>
                <a:ea typeface="MS Mincho" pitchFamily="49" charset="-128"/>
                <a:cs typeface="Times New Roman" pitchFamily="18" charset="0"/>
              </a:rPr>
              <a:t> 3</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W</a:t>
            </a:r>
            <a:r>
              <a:rPr lang="az-Latn-AZ" sz="2000" b="1" dirty="0" smtClean="0">
                <a:solidFill>
                  <a:schemeClr val="bg1"/>
                </a:solidFill>
                <a:latin typeface="Times New Roman" pitchFamily="18" charset="0"/>
                <a:cs typeface="Times New Roman" pitchFamily="18" charset="0"/>
              </a:rPr>
              <a:t>( H</a:t>
            </a:r>
            <a:r>
              <a:rPr lang="en-US" sz="2000" b="1" baseline="-25000" dirty="0" smtClean="0">
                <a:solidFill>
                  <a:schemeClr val="bg1"/>
                </a:solidFill>
                <a:latin typeface="Times New Roman" pitchFamily="18" charset="0"/>
                <a:cs typeface="Times New Roman" pitchFamily="18" charset="0"/>
              </a:rPr>
              <a:t>δ</a:t>
            </a:r>
            <a:r>
              <a:rPr lang="az-Latn-AZ" sz="2000" b="1" dirty="0" smtClean="0">
                <a:solidFill>
                  <a:schemeClr val="bg1"/>
                </a:solidFill>
                <a:latin typeface="Times New Roman" pitchFamily="18" charset="0"/>
                <a:cs typeface="Times New Roman" pitchFamily="18" charset="0"/>
              </a:rPr>
              <a:t> ) </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T</a:t>
            </a:r>
            <a:r>
              <a:rPr kumimoji="0" lang="az-Latn-AZ" sz="20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eff</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diaqramı.</a:t>
            </a:r>
            <a:endParaRPr kumimoji="0" lang="az-Latn-AZ" sz="2000" b="1" i="0" u="none" strike="noStrike" cap="none" normalizeH="0" baseline="0" dirty="0" smtClean="0">
              <a:ln>
                <a:noFill/>
              </a:ln>
              <a:solidFill>
                <a:schemeClr val="bg1"/>
              </a:solidFill>
              <a:effectLst/>
              <a:latin typeface="Times New Roman" pitchFamily="18" charset="0"/>
              <a:cs typeface="Times New Roman" pitchFamily="18" charset="0"/>
            </a:endParaRPr>
          </a:p>
        </p:txBody>
      </p:sp>
      <p:pic>
        <p:nvPicPr>
          <p:cNvPr id="26626" name="Picture 2"/>
          <p:cNvPicPr>
            <a:picLocks noChangeAspect="1" noChangeArrowheads="1"/>
          </p:cNvPicPr>
          <p:nvPr/>
        </p:nvPicPr>
        <p:blipFill>
          <a:blip r:embed="rId2" cstate="print"/>
          <a:srcRect/>
          <a:stretch>
            <a:fillRect/>
          </a:stretch>
        </p:blipFill>
        <p:spPr bwMode="auto">
          <a:xfrm>
            <a:off x="381000" y="381000"/>
            <a:ext cx="8305800" cy="49530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534400" cy="5715317"/>
          </a:xfrm>
        </p:spPr>
        <p:txBody>
          <a:bodyPr/>
          <a:lstStyle/>
          <a:p>
            <a:endParaRPr lang="ru-RU" dirty="0"/>
          </a:p>
        </p:txBody>
      </p:sp>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9" name="Rectangle 3"/>
          <p:cNvSpPr>
            <a:spLocks noChangeArrowheads="1"/>
          </p:cNvSpPr>
          <p:nvPr/>
        </p:nvSpPr>
        <p:spPr bwMode="auto">
          <a:xfrm>
            <a:off x="2286000" y="5715000"/>
            <a:ext cx="4724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96888" algn="ctr" fontAlgn="base">
              <a:spcBef>
                <a:spcPct val="0"/>
              </a:spcBef>
              <a:spcAft>
                <a:spcPct val="0"/>
              </a:spcAft>
            </a:pP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Şəkil</a:t>
            </a:r>
            <a:r>
              <a:rPr kumimoji="0" lang="az-Latn-AZ" sz="2000" b="1" i="0" u="none" strike="noStrike" cap="none" normalizeH="0" dirty="0" smtClean="0">
                <a:ln>
                  <a:noFill/>
                </a:ln>
                <a:solidFill>
                  <a:schemeClr val="bg1"/>
                </a:solidFill>
                <a:effectLst/>
                <a:latin typeface="Times New Roman" pitchFamily="18" charset="0"/>
                <a:ea typeface="MS Mincho" pitchFamily="49" charset="-128"/>
                <a:cs typeface="Times New Roman" pitchFamily="18" charset="0"/>
              </a:rPr>
              <a:t> 4</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r>
              <a:rPr lang="az-Latn-AZ" sz="2000" b="1" dirty="0" smtClean="0">
                <a:solidFill>
                  <a:schemeClr val="bg1"/>
                </a:solidFill>
                <a:latin typeface="Times New Roman" pitchFamily="18" charset="0"/>
                <a:cs typeface="Times New Roman" pitchFamily="18" charset="0"/>
              </a:rPr>
              <a:t>[c</a:t>
            </a:r>
            <a:r>
              <a:rPr lang="az-Latn-AZ" sz="2000" b="1" baseline="-25000" dirty="0" smtClean="0">
                <a:solidFill>
                  <a:schemeClr val="bg1"/>
                </a:solidFill>
                <a:latin typeface="Times New Roman" pitchFamily="18" charset="0"/>
                <a:cs typeface="Times New Roman" pitchFamily="18" charset="0"/>
              </a:rPr>
              <a:t>1</a:t>
            </a:r>
            <a:r>
              <a:rPr lang="az-Latn-AZ" sz="2000" b="1" dirty="0" smtClean="0">
                <a:solidFill>
                  <a:schemeClr val="bg1"/>
                </a:solidFill>
                <a:latin typeface="Times New Roman" pitchFamily="18" charset="0"/>
                <a:cs typeface="Times New Roman" pitchFamily="18" charset="0"/>
              </a:rPr>
              <a:t>]- T</a:t>
            </a:r>
            <a:r>
              <a:rPr lang="az-Latn-AZ" sz="2000" b="1" baseline="-25000" dirty="0" smtClean="0">
                <a:solidFill>
                  <a:schemeClr val="bg1"/>
                </a:solidFill>
                <a:latin typeface="Times New Roman" pitchFamily="18" charset="0"/>
                <a:cs typeface="Times New Roman" pitchFamily="18" charset="0"/>
              </a:rPr>
              <a:t>eff </a:t>
            </a:r>
            <a:r>
              <a:rPr lang="az-Latn-AZ" sz="2000" b="1" dirty="0" smtClean="0">
                <a:solidFill>
                  <a:schemeClr val="bg1"/>
                </a:solidFill>
                <a:latin typeface="Times New Roman" pitchFamily="18" charset="0"/>
                <a:cs typeface="Times New Roman" pitchFamily="18" charset="0"/>
              </a:rPr>
              <a:t>diaqramı.</a:t>
            </a:r>
            <a:endParaRPr kumimoji="0" lang="az-Latn-AZ" sz="2000" b="1" i="0" u="none" strike="noStrike" cap="none" normalizeH="0" baseline="0" dirty="0" smtClean="0">
              <a:ln>
                <a:noFill/>
              </a:ln>
              <a:solidFill>
                <a:schemeClr val="bg1"/>
              </a:solidFill>
              <a:effectLst/>
              <a:latin typeface="Times New Roman" pitchFamily="18" charset="0"/>
              <a:cs typeface="Times New Roman" pitchFamily="18" charset="0"/>
            </a:endParaRPr>
          </a:p>
        </p:txBody>
      </p:sp>
      <p:pic>
        <p:nvPicPr>
          <p:cNvPr id="27650" name="Picture 2"/>
          <p:cNvPicPr>
            <a:picLocks noChangeAspect="1" noChangeArrowheads="1"/>
          </p:cNvPicPr>
          <p:nvPr/>
        </p:nvPicPr>
        <p:blipFill>
          <a:blip r:embed="rId2" cstate="print"/>
          <a:srcRect/>
          <a:stretch>
            <a:fillRect/>
          </a:stretch>
        </p:blipFill>
        <p:spPr bwMode="auto">
          <a:xfrm>
            <a:off x="381000" y="381000"/>
            <a:ext cx="8458200" cy="51816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534400" cy="5715317"/>
          </a:xfrm>
        </p:spPr>
        <p:txBody>
          <a:bodyPr/>
          <a:lstStyle/>
          <a:p>
            <a:endParaRPr lang="ru-RU" dirty="0"/>
          </a:p>
        </p:txBody>
      </p:sp>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9" name="Rectangle 3"/>
          <p:cNvSpPr>
            <a:spLocks noChangeArrowheads="1"/>
          </p:cNvSpPr>
          <p:nvPr/>
        </p:nvSpPr>
        <p:spPr bwMode="auto">
          <a:xfrm>
            <a:off x="2133600" y="5791200"/>
            <a:ext cx="4724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96888" algn="ctr" fontAlgn="base">
              <a:spcBef>
                <a:spcPct val="0"/>
              </a:spcBef>
              <a:spcAft>
                <a:spcPct val="0"/>
              </a:spcAft>
            </a:pP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Şəkil</a:t>
            </a:r>
            <a:r>
              <a:rPr kumimoji="0" lang="az-Latn-AZ" sz="2000" b="1" i="0" u="none" strike="noStrike" cap="none" normalizeH="0" dirty="0" smtClean="0">
                <a:ln>
                  <a:noFill/>
                </a:ln>
                <a:solidFill>
                  <a:schemeClr val="bg1"/>
                </a:solidFill>
                <a:effectLst/>
                <a:latin typeface="Times New Roman" pitchFamily="18" charset="0"/>
                <a:ea typeface="MS Mincho" pitchFamily="49" charset="-128"/>
                <a:cs typeface="Times New Roman" pitchFamily="18" charset="0"/>
              </a:rPr>
              <a:t> 5</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a:t>
            </a:r>
            <a:r>
              <a:rPr lang="az-Latn-AZ" sz="2000" b="1" dirty="0" smtClean="0">
                <a:solidFill>
                  <a:schemeClr val="bg1"/>
                </a:solidFill>
                <a:latin typeface="Times New Roman" pitchFamily="18" charset="0"/>
                <a:cs typeface="Times New Roman" pitchFamily="18" charset="0"/>
              </a:rPr>
              <a:t> Q-T</a:t>
            </a:r>
            <a:r>
              <a:rPr lang="az-Latn-AZ" sz="2000" b="1" baseline="-25000" dirty="0" smtClean="0">
                <a:solidFill>
                  <a:schemeClr val="bg1"/>
                </a:solidFill>
                <a:latin typeface="Times New Roman" pitchFamily="18" charset="0"/>
                <a:cs typeface="Times New Roman" pitchFamily="18" charset="0"/>
              </a:rPr>
              <a:t>eff</a:t>
            </a:r>
            <a:r>
              <a:rPr lang="az-Latn-AZ" sz="2000" b="1" dirty="0" smtClean="0">
                <a:solidFill>
                  <a:schemeClr val="bg1"/>
                </a:solidFill>
                <a:latin typeface="Times New Roman" pitchFamily="18" charset="0"/>
                <a:cs typeface="Times New Roman" pitchFamily="18" charset="0"/>
              </a:rPr>
              <a:t> diaqramı.</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endParaRPr kumimoji="0" lang="az-Latn-AZ" sz="2000" b="1" i="0" u="none" strike="noStrike" cap="none" normalizeH="0" baseline="0" dirty="0" smtClean="0">
              <a:ln>
                <a:noFill/>
              </a:ln>
              <a:solidFill>
                <a:schemeClr val="bg1"/>
              </a:solidFill>
              <a:effectLst/>
              <a:latin typeface="Times New Roman" pitchFamily="18" charset="0"/>
              <a:cs typeface="Times New Roman" pitchFamily="18" charset="0"/>
            </a:endParaRPr>
          </a:p>
        </p:txBody>
      </p:sp>
      <p:pic>
        <p:nvPicPr>
          <p:cNvPr id="28674" name="Picture 2"/>
          <p:cNvPicPr>
            <a:picLocks noChangeAspect="1" noChangeArrowheads="1"/>
          </p:cNvPicPr>
          <p:nvPr/>
        </p:nvPicPr>
        <p:blipFill>
          <a:blip r:embed="rId2" cstate="print"/>
          <a:srcRect/>
          <a:stretch>
            <a:fillRect/>
          </a:stretch>
        </p:blipFill>
        <p:spPr bwMode="auto">
          <a:xfrm>
            <a:off x="381000" y="381000"/>
            <a:ext cx="8382000" cy="52578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57200" y="381000"/>
            <a:ext cx="8229600" cy="60960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2946" name="Picture 2" descr="C:\Users\comp\Desktop\fd.png"/>
          <p:cNvPicPr>
            <a:picLocks noChangeAspect="1" noChangeArrowheads="1"/>
          </p:cNvPicPr>
          <p:nvPr/>
        </p:nvPicPr>
        <p:blipFill>
          <a:blip r:embed="rId2" cstate="print"/>
          <a:srcRect/>
          <a:stretch>
            <a:fillRect/>
          </a:stretch>
        </p:blipFill>
        <p:spPr bwMode="auto">
          <a:xfrm>
            <a:off x="647608" y="685800"/>
            <a:ext cx="7886792" cy="5410200"/>
          </a:xfrm>
          <a:prstGeom prst="rect">
            <a:avLst/>
          </a:prstGeom>
          <a:noFill/>
        </p:spPr>
      </p:pic>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nvPr>
        </p:nvGraphicFramePr>
        <p:xfrm>
          <a:off x="3106102" y="2554605"/>
          <a:ext cx="3236595" cy="1520190"/>
        </p:xfrm>
        <a:graphic>
          <a:graphicData uri="http://schemas.openxmlformats.org/drawingml/2006/table">
            <a:tbl>
              <a:tblPr/>
              <a:tblGrid>
                <a:gridCol w="723900"/>
                <a:gridCol w="899795"/>
                <a:gridCol w="899795"/>
                <a:gridCol w="713105"/>
              </a:tblGrid>
              <a:tr h="129540">
                <a:tc rowSpan="2">
                  <a:txBody>
                    <a:bodyPr/>
                    <a:lstStyle/>
                    <a:p>
                      <a:pPr algn="ctr">
                        <a:spcAft>
                          <a:spcPts val="0"/>
                        </a:spcAft>
                      </a:pPr>
                      <a:r>
                        <a:rPr lang="az-Latn-AZ" sz="1000">
                          <a:latin typeface="Garamond"/>
                          <a:ea typeface="TimesNewRomanPS-BoldMT"/>
                        </a:rPr>
                        <a:t>lg g</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az-Latn-AZ" sz="1000">
                          <a:latin typeface="Garamond"/>
                          <a:ea typeface="MS Mincho"/>
                        </a:rPr>
                        <a:t>T</a:t>
                      </a:r>
                      <a:r>
                        <a:rPr lang="az-Latn-AZ" sz="1000" baseline="-25000">
                          <a:latin typeface="Garamond"/>
                          <a:ea typeface="MS Mincho"/>
                        </a:rPr>
                        <a:t>eff</a:t>
                      </a:r>
                      <a:r>
                        <a:rPr lang="az-Latn-AZ" sz="1000">
                          <a:latin typeface="Garamond"/>
                          <a:ea typeface="MS Mincho"/>
                        </a:rPr>
                        <a:t>, K</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81915">
                <a:tc vMerge="1">
                  <a:txBody>
                    <a:bodyPr/>
                    <a:lstStyle/>
                    <a:p>
                      <a:endParaRPr lang="ru-RU"/>
                    </a:p>
                  </a:txBody>
                  <a:tcPr/>
                </a:tc>
                <a:tc>
                  <a:txBody>
                    <a:bodyPr/>
                    <a:lstStyle/>
                    <a:p>
                      <a:pPr algn="ctr">
                        <a:spcAft>
                          <a:spcPts val="0"/>
                        </a:spcAft>
                      </a:pPr>
                      <a:r>
                        <a:rPr lang="az-Latn-AZ" sz="1000">
                          <a:latin typeface="Garamond"/>
                          <a:ea typeface="MS Mincho"/>
                        </a:rPr>
                        <a:t>H</a:t>
                      </a:r>
                      <a:r>
                        <a:rPr lang="az-Latn-AZ" sz="1000" baseline="-25000">
                          <a:latin typeface="Garamond"/>
                          <a:ea typeface="MS Mincho"/>
                        </a:rPr>
                        <a:t>β</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H</a:t>
                      </a:r>
                      <a:r>
                        <a:rPr lang="az-Latn-AZ" sz="1000" baseline="-25000">
                          <a:latin typeface="Garamond"/>
                          <a:ea typeface="MS Mincho"/>
                        </a:rPr>
                        <a:t>γ</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H</a:t>
                      </a:r>
                      <a:r>
                        <a:rPr lang="az-Latn-AZ" sz="1000" baseline="-25000">
                          <a:latin typeface="Garamond"/>
                          <a:ea typeface="MS Mincho"/>
                        </a:rPr>
                        <a:t>δ</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625">
                <a:tc>
                  <a:txBody>
                    <a:bodyPr/>
                    <a:lstStyle/>
                    <a:p>
                      <a:pPr algn="ctr">
                        <a:spcAft>
                          <a:spcPts val="0"/>
                        </a:spcAft>
                      </a:pPr>
                      <a:r>
                        <a:rPr lang="az-Latn-AZ" sz="1000">
                          <a:latin typeface="Garamond"/>
                          <a:ea typeface="MS Mincho"/>
                        </a:rPr>
                        <a:t>0.0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5710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5600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8910">
                <a:tc>
                  <a:txBody>
                    <a:bodyPr/>
                    <a:lstStyle/>
                    <a:p>
                      <a:pPr algn="ctr">
                        <a:spcAft>
                          <a:spcPts val="0"/>
                        </a:spcAft>
                      </a:pPr>
                      <a:r>
                        <a:rPr lang="az-Latn-AZ" sz="1000">
                          <a:latin typeface="Garamond"/>
                          <a:ea typeface="MS Mincho"/>
                        </a:rPr>
                        <a:t>0.5</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5730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5830,7410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5660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705">
                <a:tc>
                  <a:txBody>
                    <a:bodyPr/>
                    <a:lstStyle/>
                    <a:p>
                      <a:pPr algn="ctr">
                        <a:spcAft>
                          <a:spcPts val="0"/>
                        </a:spcAft>
                      </a:pPr>
                      <a:r>
                        <a:rPr lang="az-Latn-AZ" sz="1000">
                          <a:latin typeface="Garamond"/>
                          <a:ea typeface="MS Mincho"/>
                        </a:rPr>
                        <a:t>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5870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5890,8000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990">
                <a:tc>
                  <a:txBody>
                    <a:bodyPr/>
                    <a:lstStyle/>
                    <a:p>
                      <a:pPr algn="ctr">
                        <a:spcAft>
                          <a:spcPts val="0"/>
                        </a:spcAft>
                      </a:pPr>
                      <a:r>
                        <a:rPr lang="az-Latn-AZ" sz="1000">
                          <a:latin typeface="Garamond"/>
                          <a:ea typeface="MS Mincho"/>
                        </a:rPr>
                        <a:t>1.5</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6030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6050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5890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95">
                <a:tc>
                  <a:txBody>
                    <a:bodyPr/>
                    <a:lstStyle/>
                    <a:p>
                      <a:pPr algn="ctr">
                        <a:spcAft>
                          <a:spcPts val="0"/>
                        </a:spcAft>
                      </a:pPr>
                      <a:r>
                        <a:rPr lang="az-Latn-AZ" sz="1000">
                          <a:latin typeface="Garamond"/>
                          <a:ea typeface="MS Mincho"/>
                        </a:rPr>
                        <a:t>2.0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6060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6110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5950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180">
                <a:tc>
                  <a:txBody>
                    <a:bodyPr/>
                    <a:lstStyle/>
                    <a:p>
                      <a:pPr algn="ctr">
                        <a:spcAft>
                          <a:spcPts val="0"/>
                        </a:spcAft>
                      </a:pPr>
                      <a:r>
                        <a:rPr lang="az-Latn-AZ" sz="1000">
                          <a:latin typeface="Garamond"/>
                          <a:ea typeface="MS Mincho"/>
                        </a:rPr>
                        <a:t>2.5</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6070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6130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5960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085">
                <a:tc>
                  <a:txBody>
                    <a:bodyPr/>
                    <a:lstStyle/>
                    <a:p>
                      <a:pPr algn="ctr">
                        <a:spcAft>
                          <a:spcPts val="0"/>
                        </a:spcAft>
                      </a:pPr>
                      <a:r>
                        <a:rPr lang="az-Latn-AZ" sz="1000">
                          <a:latin typeface="Garamond"/>
                          <a:ea typeface="MS Mincho"/>
                        </a:rPr>
                        <a:t>3.0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6090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6170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dirty="0">
                          <a:latin typeface="Garamond"/>
                          <a:ea typeface="MS Mincho"/>
                        </a:rPr>
                        <a:t>6000</a:t>
                      </a:r>
                      <a:endParaRPr lang="ru-RU" sz="1200" dirty="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697" name="Rectangle 1"/>
          <p:cNvSpPr>
            <a:spLocks noChangeArrowheads="1"/>
          </p:cNvSpPr>
          <p:nvPr/>
        </p:nvSpPr>
        <p:spPr bwMode="auto">
          <a:xfrm>
            <a:off x="457200" y="381000"/>
            <a:ext cx="838200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96888" algn="ctr" defTabSz="914400" rtl="0" eaLnBrk="1" fontAlgn="base" latinLnBrk="0" hangingPunct="1">
              <a:lnSpc>
                <a:spcPct val="100000"/>
              </a:lnSpc>
              <a:spcBef>
                <a:spcPct val="0"/>
              </a:spcBef>
              <a:spcAft>
                <a:spcPct val="0"/>
              </a:spcAft>
              <a:buClrTx/>
              <a:buSzTx/>
              <a:buFontTx/>
              <a:buNone/>
              <a:tabLst/>
            </a:pPr>
            <a:endParaRPr kumimoji="0" lang="ru-RU" sz="2000" b="1"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96888"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Объект 7"/>
          <p:cNvGraphicFramePr>
            <a:graphicFrameLocks noChangeAspect="1"/>
          </p:cNvGraphicFramePr>
          <p:nvPr/>
        </p:nvGraphicFramePr>
        <p:xfrm>
          <a:off x="457200" y="1981200"/>
          <a:ext cx="8229600" cy="3886200"/>
        </p:xfrm>
        <a:graphic>
          <a:graphicData uri="http://schemas.openxmlformats.org/presentationml/2006/ole">
            <p:oleObj spid="_x0000_s29698" name="Document" r:id="rId3" imgW="6084094" imgH="2341524" progId="Word.Document.8">
              <p:embed/>
            </p:oleObj>
          </a:graphicData>
        </a:graphic>
      </p:graphicFrame>
      <p:sp>
        <p:nvSpPr>
          <p:cNvPr id="29700" name="Rectangle 4"/>
          <p:cNvSpPr>
            <a:spLocks noChangeArrowheads="1"/>
          </p:cNvSpPr>
          <p:nvPr/>
        </p:nvSpPr>
        <p:spPr bwMode="auto">
          <a:xfrm>
            <a:off x="609600" y="457200"/>
            <a:ext cx="8229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Cədvəl 1. H</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β</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H</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γ</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və H</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δ  </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xətlərinin ekvivalent enliklərinin müşahidə və nəzəri hesablanmış qiymətlərinin müqayisəsi əsasında təyin olunmuş lgg─T</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eff</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cütləri.</a:t>
            </a:r>
            <a:endParaRPr kumimoji="0" lang="az-Latn-AZ" sz="24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nvPr>
        </p:nvGraphicFramePr>
        <p:xfrm>
          <a:off x="3106102" y="2554605"/>
          <a:ext cx="3236595" cy="1520190"/>
        </p:xfrm>
        <a:graphic>
          <a:graphicData uri="http://schemas.openxmlformats.org/drawingml/2006/table">
            <a:tbl>
              <a:tblPr/>
              <a:tblGrid>
                <a:gridCol w="723900"/>
                <a:gridCol w="899795"/>
                <a:gridCol w="899795"/>
                <a:gridCol w="713105"/>
              </a:tblGrid>
              <a:tr h="129540">
                <a:tc rowSpan="2">
                  <a:txBody>
                    <a:bodyPr/>
                    <a:lstStyle/>
                    <a:p>
                      <a:pPr algn="ctr">
                        <a:spcAft>
                          <a:spcPts val="0"/>
                        </a:spcAft>
                      </a:pPr>
                      <a:r>
                        <a:rPr lang="az-Latn-AZ" sz="1000">
                          <a:latin typeface="Garamond"/>
                          <a:ea typeface="TimesNewRomanPS-BoldMT"/>
                        </a:rPr>
                        <a:t>lg g</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az-Latn-AZ" sz="1000">
                          <a:latin typeface="Garamond"/>
                          <a:ea typeface="MS Mincho"/>
                        </a:rPr>
                        <a:t>T</a:t>
                      </a:r>
                      <a:r>
                        <a:rPr lang="az-Latn-AZ" sz="1000" baseline="-25000">
                          <a:latin typeface="Garamond"/>
                          <a:ea typeface="MS Mincho"/>
                        </a:rPr>
                        <a:t>eff</a:t>
                      </a:r>
                      <a:r>
                        <a:rPr lang="az-Latn-AZ" sz="1000">
                          <a:latin typeface="Garamond"/>
                          <a:ea typeface="MS Mincho"/>
                        </a:rPr>
                        <a:t>, K</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81915">
                <a:tc vMerge="1">
                  <a:txBody>
                    <a:bodyPr/>
                    <a:lstStyle/>
                    <a:p>
                      <a:endParaRPr lang="ru-RU"/>
                    </a:p>
                  </a:txBody>
                  <a:tcPr/>
                </a:tc>
                <a:tc>
                  <a:txBody>
                    <a:bodyPr/>
                    <a:lstStyle/>
                    <a:p>
                      <a:pPr algn="ctr">
                        <a:spcAft>
                          <a:spcPts val="0"/>
                        </a:spcAft>
                      </a:pPr>
                      <a:r>
                        <a:rPr lang="az-Latn-AZ" sz="1000">
                          <a:latin typeface="Garamond"/>
                          <a:ea typeface="MS Mincho"/>
                        </a:rPr>
                        <a:t>H</a:t>
                      </a:r>
                      <a:r>
                        <a:rPr lang="az-Latn-AZ" sz="1000" baseline="-25000">
                          <a:latin typeface="Garamond"/>
                          <a:ea typeface="MS Mincho"/>
                        </a:rPr>
                        <a:t>β</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H</a:t>
                      </a:r>
                      <a:r>
                        <a:rPr lang="az-Latn-AZ" sz="1000" baseline="-25000">
                          <a:latin typeface="Garamond"/>
                          <a:ea typeface="MS Mincho"/>
                        </a:rPr>
                        <a:t>γ</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H</a:t>
                      </a:r>
                      <a:r>
                        <a:rPr lang="az-Latn-AZ" sz="1000" baseline="-25000">
                          <a:latin typeface="Garamond"/>
                          <a:ea typeface="MS Mincho"/>
                        </a:rPr>
                        <a:t>δ</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625">
                <a:tc>
                  <a:txBody>
                    <a:bodyPr/>
                    <a:lstStyle/>
                    <a:p>
                      <a:pPr algn="ctr">
                        <a:spcAft>
                          <a:spcPts val="0"/>
                        </a:spcAft>
                      </a:pPr>
                      <a:r>
                        <a:rPr lang="az-Latn-AZ" sz="1000">
                          <a:latin typeface="Garamond"/>
                          <a:ea typeface="MS Mincho"/>
                        </a:rPr>
                        <a:t>0.0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5710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5600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8910">
                <a:tc>
                  <a:txBody>
                    <a:bodyPr/>
                    <a:lstStyle/>
                    <a:p>
                      <a:pPr algn="ctr">
                        <a:spcAft>
                          <a:spcPts val="0"/>
                        </a:spcAft>
                      </a:pPr>
                      <a:r>
                        <a:rPr lang="az-Latn-AZ" sz="1000">
                          <a:latin typeface="Garamond"/>
                          <a:ea typeface="MS Mincho"/>
                        </a:rPr>
                        <a:t>0.5</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5730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5830,7410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5660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705">
                <a:tc>
                  <a:txBody>
                    <a:bodyPr/>
                    <a:lstStyle/>
                    <a:p>
                      <a:pPr algn="ctr">
                        <a:spcAft>
                          <a:spcPts val="0"/>
                        </a:spcAft>
                      </a:pPr>
                      <a:r>
                        <a:rPr lang="az-Latn-AZ" sz="1000">
                          <a:latin typeface="Garamond"/>
                          <a:ea typeface="MS Mincho"/>
                        </a:rPr>
                        <a:t>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5870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5890,8000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990">
                <a:tc>
                  <a:txBody>
                    <a:bodyPr/>
                    <a:lstStyle/>
                    <a:p>
                      <a:pPr algn="ctr">
                        <a:spcAft>
                          <a:spcPts val="0"/>
                        </a:spcAft>
                      </a:pPr>
                      <a:r>
                        <a:rPr lang="az-Latn-AZ" sz="1000">
                          <a:latin typeface="Garamond"/>
                          <a:ea typeface="MS Mincho"/>
                        </a:rPr>
                        <a:t>1.5</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6030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6050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5890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895">
                <a:tc>
                  <a:txBody>
                    <a:bodyPr/>
                    <a:lstStyle/>
                    <a:p>
                      <a:pPr algn="ctr">
                        <a:spcAft>
                          <a:spcPts val="0"/>
                        </a:spcAft>
                      </a:pPr>
                      <a:r>
                        <a:rPr lang="az-Latn-AZ" sz="1000">
                          <a:latin typeface="Garamond"/>
                          <a:ea typeface="MS Mincho"/>
                        </a:rPr>
                        <a:t>2.0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6060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6110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5950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180">
                <a:tc>
                  <a:txBody>
                    <a:bodyPr/>
                    <a:lstStyle/>
                    <a:p>
                      <a:pPr algn="ctr">
                        <a:spcAft>
                          <a:spcPts val="0"/>
                        </a:spcAft>
                      </a:pPr>
                      <a:r>
                        <a:rPr lang="az-Latn-AZ" sz="1000">
                          <a:latin typeface="Garamond"/>
                          <a:ea typeface="MS Mincho"/>
                        </a:rPr>
                        <a:t>2.5</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6070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6130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5960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085">
                <a:tc>
                  <a:txBody>
                    <a:bodyPr/>
                    <a:lstStyle/>
                    <a:p>
                      <a:pPr algn="ctr">
                        <a:spcAft>
                          <a:spcPts val="0"/>
                        </a:spcAft>
                      </a:pPr>
                      <a:r>
                        <a:rPr lang="az-Latn-AZ" sz="1000">
                          <a:latin typeface="Garamond"/>
                          <a:ea typeface="MS Mincho"/>
                        </a:rPr>
                        <a:t>3.0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6090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a:latin typeface="Garamond"/>
                          <a:ea typeface="MS Mincho"/>
                        </a:rPr>
                        <a:t>6170</a:t>
                      </a:r>
                      <a:endParaRPr lang="ru-RU" sz="120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az-Latn-AZ" sz="1000" dirty="0">
                          <a:latin typeface="Garamond"/>
                          <a:ea typeface="MS Mincho"/>
                        </a:rPr>
                        <a:t>6000</a:t>
                      </a:r>
                      <a:endParaRPr lang="ru-RU" sz="1200" dirty="0">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697" name="Rectangle 1"/>
          <p:cNvSpPr>
            <a:spLocks noChangeArrowheads="1"/>
          </p:cNvSpPr>
          <p:nvPr/>
        </p:nvSpPr>
        <p:spPr bwMode="auto">
          <a:xfrm>
            <a:off x="457200" y="381000"/>
            <a:ext cx="838200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96888" algn="ctr" defTabSz="914400" rtl="0" eaLnBrk="1" fontAlgn="base" latinLnBrk="0" hangingPunct="1">
              <a:lnSpc>
                <a:spcPct val="100000"/>
              </a:lnSpc>
              <a:spcBef>
                <a:spcPct val="0"/>
              </a:spcBef>
              <a:spcAft>
                <a:spcPct val="0"/>
              </a:spcAft>
              <a:buClrTx/>
              <a:buSzTx/>
              <a:buFontTx/>
              <a:buNone/>
              <a:tabLst/>
            </a:pPr>
            <a:endParaRPr kumimoji="0" lang="ru-RU" sz="2000" b="1"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96888"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700" name="Rectangle 4"/>
          <p:cNvSpPr>
            <a:spLocks noChangeArrowheads="1"/>
          </p:cNvSpPr>
          <p:nvPr/>
        </p:nvSpPr>
        <p:spPr bwMode="auto">
          <a:xfrm>
            <a:off x="533400" y="762000"/>
            <a:ext cx="8305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Cədvəl </a:t>
            </a:r>
            <a:r>
              <a:rPr kumimoji="0" lang="en-US"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2</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r>
              <a:rPr lang="az-Latn-AZ" sz="2400" b="1" dirty="0" smtClean="0">
                <a:solidFill>
                  <a:schemeClr val="bg1"/>
                </a:solidFill>
                <a:latin typeface="Times New Roman" pitchFamily="18" charset="0"/>
                <a:cs typeface="Times New Roman" pitchFamily="18" charset="0"/>
              </a:rPr>
              <a:t>[c</a:t>
            </a:r>
            <a:r>
              <a:rPr lang="az-Latn-AZ" sz="2400" b="1" baseline="-25000" dirty="0" smtClean="0">
                <a:solidFill>
                  <a:schemeClr val="bg1"/>
                </a:solidFill>
                <a:latin typeface="Times New Roman" pitchFamily="18" charset="0"/>
                <a:cs typeface="Times New Roman" pitchFamily="18" charset="0"/>
              </a:rPr>
              <a:t>1</a:t>
            </a:r>
            <a:r>
              <a:rPr lang="az-Latn-AZ" sz="2400" b="1" dirty="0" smtClean="0">
                <a:solidFill>
                  <a:schemeClr val="bg1"/>
                </a:solidFill>
                <a:latin typeface="Times New Roman" pitchFamily="18" charset="0"/>
                <a:cs typeface="Times New Roman" pitchFamily="18" charset="0"/>
              </a:rPr>
              <a:t>] və Q indeksinin müşahidə və nəzəri hesablanmış qiymətlərinin müqayisəsi əsasında təyin olunmuş </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lgg─T</a:t>
            </a:r>
            <a:r>
              <a:rPr kumimoji="0" lang="az-Latn-AZ" sz="24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rPr>
              <a:t>eff</a:t>
            </a:r>
            <a:r>
              <a:rPr lang="en-US" sz="2400" b="1" dirty="0" smtClean="0">
                <a:solidFill>
                  <a:schemeClr val="bg1"/>
                </a:solidFill>
                <a:latin typeface="Times New Roman" pitchFamily="18" charset="0"/>
                <a:ea typeface="MS Mincho" pitchFamily="49" charset="-128"/>
                <a:cs typeface="Times New Roman" pitchFamily="18" charset="0"/>
              </a:rPr>
              <a:t> </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cütləri</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a:t>
            </a:r>
            <a:endParaRPr kumimoji="0" lang="az-Latn-AZ" sz="2000" b="1" i="0" u="none" strike="noStrike" cap="none" normalizeH="0" baseline="0" dirty="0" smtClean="0">
              <a:ln>
                <a:noFill/>
              </a:ln>
              <a:solidFill>
                <a:schemeClr val="bg1"/>
              </a:solidFill>
              <a:effectLst/>
              <a:latin typeface="Times New Roman" pitchFamily="18" charset="0"/>
              <a:cs typeface="Times New Roman" pitchFamily="18" charset="0"/>
            </a:endParaRPr>
          </a:p>
        </p:txBody>
      </p:sp>
      <p:graphicFrame>
        <p:nvGraphicFramePr>
          <p:cNvPr id="59395" name="Object 3"/>
          <p:cNvGraphicFramePr>
            <a:graphicFrameLocks noChangeAspect="1"/>
          </p:cNvGraphicFramePr>
          <p:nvPr/>
        </p:nvGraphicFramePr>
        <p:xfrm>
          <a:off x="1371600" y="1752600"/>
          <a:ext cx="7086600" cy="3200400"/>
        </p:xfrm>
        <a:graphic>
          <a:graphicData uri="http://schemas.openxmlformats.org/presentationml/2006/ole">
            <p:oleObj spid="_x0000_s59395" name="Document" r:id="rId3" imgW="6361315" imgH="2273842" progId="Word.Document.8">
              <p:embed/>
            </p:oleObj>
          </a:graphicData>
        </a:graphic>
      </p:graphicFrame>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нутый угол 3"/>
          <p:cNvSpPr/>
          <p:nvPr/>
        </p:nvSpPr>
        <p:spPr>
          <a:xfrm>
            <a:off x="457200" y="381000"/>
            <a:ext cx="8458200" cy="5867400"/>
          </a:xfrm>
          <a:prstGeom prst="foldedCorner">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2400" b="1" dirty="0" smtClean="0">
              <a:solidFill>
                <a:schemeClr val="bg1"/>
              </a:solidFill>
              <a:latin typeface="Times New Roman" pitchFamily="18" charset="0"/>
              <a:cs typeface="Times New Roman" pitchFamily="18" charset="0"/>
            </a:endParaRPr>
          </a:p>
          <a:p>
            <a:pPr lvl="0"/>
            <a:endParaRPr lang="en-US" sz="2400" b="1" dirty="0" smtClean="0">
              <a:solidFill>
                <a:schemeClr val="bg1"/>
              </a:solidFill>
              <a:latin typeface="Times New Roman" pitchFamily="18" charset="0"/>
              <a:cs typeface="Times New Roman" pitchFamily="18" charset="0"/>
            </a:endParaRPr>
          </a:p>
          <a:p>
            <a:pPr lvl="0"/>
            <a:r>
              <a:rPr lang="az-Latn-AZ" sz="2400" b="1" dirty="0" smtClean="0">
                <a:solidFill>
                  <a:schemeClr val="bg1"/>
                </a:solidFill>
                <a:latin typeface="Times New Roman" pitchFamily="18" charset="0"/>
                <a:cs typeface="Times New Roman" pitchFamily="18" charset="0"/>
              </a:rPr>
              <a:t>Parallaksın tətbiqi üsülu. </a:t>
            </a:r>
            <a:r>
              <a:rPr lang="az-Latn-AZ" sz="2400" dirty="0" smtClean="0">
                <a:solidFill>
                  <a:schemeClr val="bg1"/>
                </a:solidFill>
                <a:latin typeface="Times New Roman" pitchFamily="18" charset="0"/>
                <a:cs typeface="Times New Roman" pitchFamily="18" charset="0"/>
              </a:rPr>
              <a:t>Parallaksın tətbiqi ulduzların effektiv temperaturu və ağırlıq qüvvəsi təcilinin təyinində yeni üsul hesab olunur. Bu üsul atmosfer modellərinin seçilməsindən asılı olmadığı üçün çox əhəmiyyətlidir. Aşağıdakı məlum ifadələrdən istifadə edək:</a:t>
            </a:r>
            <a:endParaRPr lang="ru-RU" sz="2400" dirty="0" smtClean="0">
              <a:solidFill>
                <a:schemeClr val="bg1"/>
              </a:solidFill>
              <a:latin typeface="Times New Roman" pitchFamily="18" charset="0"/>
              <a:cs typeface="Times New Roman" pitchFamily="18" charset="0"/>
            </a:endParaRPr>
          </a:p>
          <a:p>
            <a:r>
              <a:rPr lang="az-Latn-AZ" sz="2400"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a:p>
            <a:r>
              <a:rPr lang="az-Latn-AZ" sz="2400" dirty="0" smtClean="0">
                <a:solidFill>
                  <a:schemeClr val="bg1"/>
                </a:solidFill>
                <a:latin typeface="Times New Roman" pitchFamily="18" charset="0"/>
                <a:cs typeface="Times New Roman" pitchFamily="18" charset="0"/>
              </a:rPr>
              <a:t>lg d = – 5.25 + 0.5 lg M/M</a:t>
            </a:r>
            <a:r>
              <a:rPr lang="az-Latn-AZ" sz="2400" baseline="-25000" dirty="0" smtClean="0">
                <a:solidFill>
                  <a:schemeClr val="bg1"/>
                </a:solidFill>
                <a:latin typeface="Times New Roman" pitchFamily="18" charset="0"/>
                <a:cs typeface="Times New Roman" pitchFamily="18" charset="0"/>
              </a:rPr>
              <a:t>ʘ</a:t>
            </a:r>
            <a:r>
              <a:rPr lang="az-Latn-AZ" sz="2400" dirty="0" smtClean="0">
                <a:solidFill>
                  <a:schemeClr val="bg1"/>
                </a:solidFill>
                <a:latin typeface="Times New Roman" pitchFamily="18" charset="0"/>
                <a:cs typeface="Times New Roman" pitchFamily="18" charset="0"/>
              </a:rPr>
              <a:t> + 2 lg T</a:t>
            </a:r>
            <a:r>
              <a:rPr lang="az-Latn-AZ" sz="2400" baseline="-25000" dirty="0" smtClean="0">
                <a:solidFill>
                  <a:schemeClr val="bg1"/>
                </a:solidFill>
                <a:latin typeface="Times New Roman" pitchFamily="18" charset="0"/>
                <a:cs typeface="Times New Roman" pitchFamily="18" charset="0"/>
              </a:rPr>
              <a:t>eff</a:t>
            </a:r>
            <a:r>
              <a:rPr lang="az-Latn-AZ" sz="2400" dirty="0" smtClean="0">
                <a:solidFill>
                  <a:schemeClr val="bg1"/>
                </a:solidFill>
                <a:latin typeface="Times New Roman" pitchFamily="18" charset="0"/>
                <a:cs typeface="Times New Roman" pitchFamily="18" charset="0"/>
              </a:rPr>
              <a:t> + 0.5 lg g +0.2 m</a:t>
            </a:r>
            <a:r>
              <a:rPr lang="az-Latn-AZ" sz="2400" baseline="-25000" dirty="0" smtClean="0">
                <a:solidFill>
                  <a:schemeClr val="bg1"/>
                </a:solidFill>
                <a:latin typeface="Times New Roman" pitchFamily="18" charset="0"/>
                <a:cs typeface="Times New Roman" pitchFamily="18" charset="0"/>
              </a:rPr>
              <a:t>v</a:t>
            </a:r>
            <a:r>
              <a:rPr lang="az-Latn-AZ" sz="2400" dirty="0" smtClean="0">
                <a:solidFill>
                  <a:schemeClr val="bg1"/>
                </a:solidFill>
                <a:latin typeface="Times New Roman" pitchFamily="18" charset="0"/>
                <a:cs typeface="Times New Roman" pitchFamily="18" charset="0"/>
              </a:rPr>
              <a:t> – 0.2 A</a:t>
            </a:r>
            <a:r>
              <a:rPr lang="az-Latn-AZ" sz="2400" baseline="-25000" dirty="0" smtClean="0">
                <a:solidFill>
                  <a:schemeClr val="bg1"/>
                </a:solidFill>
                <a:latin typeface="Times New Roman" pitchFamily="18" charset="0"/>
                <a:cs typeface="Times New Roman" pitchFamily="18" charset="0"/>
              </a:rPr>
              <a:t>v</a:t>
            </a:r>
            <a:r>
              <a:rPr lang="az-Latn-AZ" sz="2400" dirty="0" smtClean="0">
                <a:solidFill>
                  <a:schemeClr val="bg1"/>
                </a:solidFill>
                <a:latin typeface="Times New Roman" pitchFamily="18" charset="0"/>
                <a:cs typeface="Times New Roman" pitchFamily="18" charset="0"/>
              </a:rPr>
              <a:t> + 0.2 BC  .       (1)</a:t>
            </a:r>
            <a:endParaRPr lang="ru-RU" sz="2400" dirty="0" smtClean="0">
              <a:solidFill>
                <a:schemeClr val="bg1"/>
              </a:solidFill>
              <a:latin typeface="Times New Roman" pitchFamily="18" charset="0"/>
              <a:cs typeface="Times New Roman" pitchFamily="18" charset="0"/>
            </a:endParaRPr>
          </a:p>
          <a:p>
            <a:r>
              <a:rPr lang="az-Latn-AZ" sz="2400"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a:p>
            <a:r>
              <a:rPr lang="az-Latn-AZ" sz="2400" dirty="0" smtClean="0">
                <a:solidFill>
                  <a:schemeClr val="bg1"/>
                </a:solidFill>
                <a:latin typeface="Times New Roman" pitchFamily="18" charset="0"/>
                <a:cs typeface="Times New Roman" pitchFamily="18" charset="0"/>
              </a:rPr>
              <a:t>Burada, d ulduza qədər parseklərlə məsafə, M/M</a:t>
            </a:r>
            <a:r>
              <a:rPr lang="az-Latn-AZ" sz="2400" baseline="-25000" dirty="0" smtClean="0">
                <a:solidFill>
                  <a:schemeClr val="bg1"/>
                </a:solidFill>
                <a:latin typeface="Times New Roman" pitchFamily="18" charset="0"/>
                <a:cs typeface="Times New Roman" pitchFamily="18" charset="0"/>
              </a:rPr>
              <a:t>ʘ</a:t>
            </a:r>
            <a:r>
              <a:rPr lang="az-Latn-AZ" sz="2400" dirty="0" smtClean="0">
                <a:solidFill>
                  <a:schemeClr val="bg1"/>
                </a:solidFill>
                <a:latin typeface="Times New Roman" pitchFamily="18" charset="0"/>
                <a:cs typeface="Times New Roman" pitchFamily="18" charset="0"/>
              </a:rPr>
              <a:t> - ulduzun kütləsinin Günəş kütləsi ilə ifadəsi, m</a:t>
            </a:r>
            <a:r>
              <a:rPr lang="az-Latn-AZ" sz="2400" baseline="-25000" dirty="0" smtClean="0">
                <a:solidFill>
                  <a:schemeClr val="bg1"/>
                </a:solidFill>
                <a:latin typeface="Times New Roman" pitchFamily="18" charset="0"/>
                <a:cs typeface="Times New Roman" pitchFamily="18" charset="0"/>
              </a:rPr>
              <a:t>v</a:t>
            </a:r>
            <a:r>
              <a:rPr lang="az-Latn-AZ" sz="2400" dirty="0" smtClean="0">
                <a:solidFill>
                  <a:schemeClr val="bg1"/>
                </a:solidFill>
                <a:latin typeface="Times New Roman" pitchFamily="18" charset="0"/>
                <a:cs typeface="Times New Roman" pitchFamily="18" charset="0"/>
              </a:rPr>
              <a:t>- görünən ulduz ölçüsü, A</a:t>
            </a:r>
            <a:r>
              <a:rPr lang="az-Latn-AZ" sz="2400" baseline="-25000" dirty="0" smtClean="0">
                <a:solidFill>
                  <a:schemeClr val="bg1"/>
                </a:solidFill>
                <a:latin typeface="Times New Roman" pitchFamily="18" charset="0"/>
                <a:cs typeface="Times New Roman" pitchFamily="18" charset="0"/>
              </a:rPr>
              <a:t>v </a:t>
            </a:r>
            <a:r>
              <a:rPr lang="az-Latn-AZ" sz="2400" dirty="0" smtClean="0">
                <a:solidFill>
                  <a:schemeClr val="bg1"/>
                </a:solidFill>
                <a:latin typeface="Times New Roman" pitchFamily="18" charset="0"/>
                <a:cs typeface="Times New Roman" pitchFamily="18" charset="0"/>
              </a:rPr>
              <a:t>– ulduzlararası fəzada udulma, BC- bolometrik düzəlişdir. d = 1/</a:t>
            </a:r>
            <a:r>
              <a:rPr lang="en-US" sz="2400" dirty="0" smtClean="0">
                <a:solidFill>
                  <a:schemeClr val="bg1"/>
                </a:solidFill>
                <a:latin typeface="Times New Roman" pitchFamily="18" charset="0"/>
                <a:cs typeface="Times New Roman" pitchFamily="18" charset="0"/>
              </a:rPr>
              <a:t>π</a:t>
            </a:r>
            <a:r>
              <a:rPr lang="az-Latn-AZ" sz="2400" dirty="0" smtClean="0">
                <a:solidFill>
                  <a:schemeClr val="bg1"/>
                </a:solidFill>
                <a:latin typeface="Times New Roman" pitchFamily="18" charset="0"/>
                <a:cs typeface="Times New Roman" pitchFamily="18" charset="0"/>
              </a:rPr>
              <a:t>"  olduğunu nəzərə alaraq bu ifadəni aşağıdakı kimi yazmaq olar: </a:t>
            </a:r>
            <a:endParaRPr lang="ru-RU" sz="2400" dirty="0" smtClean="0">
              <a:solidFill>
                <a:schemeClr val="bg1"/>
              </a:solidFill>
              <a:latin typeface="Times New Roman" pitchFamily="18" charset="0"/>
              <a:cs typeface="Times New Roman" pitchFamily="18" charset="0"/>
            </a:endParaRPr>
          </a:p>
          <a:p>
            <a:r>
              <a:rPr lang="en-US" sz="2400" dirty="0" err="1" smtClean="0">
                <a:solidFill>
                  <a:schemeClr val="bg1"/>
                </a:solidFill>
                <a:latin typeface="Times New Roman" pitchFamily="18" charset="0"/>
                <a:cs typeface="Times New Roman" pitchFamily="18" charset="0"/>
              </a:rPr>
              <a:t>lgg</a:t>
            </a:r>
            <a:r>
              <a:rPr lang="en-US" sz="2400" dirty="0" smtClean="0">
                <a:solidFill>
                  <a:schemeClr val="bg1"/>
                </a:solidFill>
                <a:latin typeface="Times New Roman" pitchFamily="18" charset="0"/>
                <a:cs typeface="Times New Roman" pitchFamily="18" charset="0"/>
              </a:rPr>
              <a:t> </a:t>
            </a:r>
            <a:r>
              <a:rPr lang="az-Latn-AZ" sz="2400" dirty="0" smtClean="0">
                <a:solidFill>
                  <a:schemeClr val="bg1"/>
                </a:solidFill>
                <a:latin typeface="Times New Roman" pitchFamily="18" charset="0"/>
                <a:cs typeface="Times New Roman" pitchFamily="18" charset="0"/>
              </a:rPr>
              <a:t>– lg M</a:t>
            </a:r>
            <a:r>
              <a:rPr lang="en-US" sz="2400" dirty="0" smtClean="0">
                <a:solidFill>
                  <a:schemeClr val="bg1"/>
                </a:solidFill>
                <a:latin typeface="Times New Roman" pitchFamily="18" charset="0"/>
                <a:cs typeface="Times New Roman" pitchFamily="18" charset="0"/>
              </a:rPr>
              <a:t>/</a:t>
            </a:r>
            <a:r>
              <a:rPr lang="en-US" sz="2400" dirty="0" err="1" smtClean="0">
                <a:solidFill>
                  <a:schemeClr val="bg1"/>
                </a:solidFill>
                <a:latin typeface="Times New Roman" pitchFamily="18" charset="0"/>
                <a:cs typeface="Times New Roman" pitchFamily="18" charset="0"/>
              </a:rPr>
              <a:t>M</a:t>
            </a:r>
            <a:r>
              <a:rPr lang="en-US" sz="2400" baseline="-25000" dirty="0" err="1" smtClean="0">
                <a:solidFill>
                  <a:schemeClr val="bg1"/>
                </a:solidFill>
                <a:latin typeface="Times New Roman" pitchFamily="18" charset="0"/>
                <a:cs typeface="Times New Roman" pitchFamily="18" charset="0"/>
              </a:rPr>
              <a:t>ʘ</a:t>
            </a:r>
            <a:r>
              <a:rPr lang="en-US" sz="2400" dirty="0" smtClean="0">
                <a:solidFill>
                  <a:schemeClr val="bg1"/>
                </a:solidFill>
                <a:latin typeface="Times New Roman" pitchFamily="18" charset="0"/>
                <a:cs typeface="Times New Roman" pitchFamily="18" charset="0"/>
              </a:rPr>
              <a:t> </a:t>
            </a:r>
            <a:r>
              <a:rPr lang="az-Latn-AZ" sz="2400" dirty="0" smtClean="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0.4 BC </a:t>
            </a:r>
            <a:r>
              <a:rPr lang="az-Latn-AZ" sz="2400" dirty="0" smtClean="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4 </a:t>
            </a:r>
            <a:r>
              <a:rPr lang="en-US" sz="2400" dirty="0" err="1" smtClean="0">
                <a:solidFill>
                  <a:schemeClr val="bg1"/>
                </a:solidFill>
                <a:latin typeface="Times New Roman" pitchFamily="18" charset="0"/>
                <a:cs typeface="Times New Roman" pitchFamily="18" charset="0"/>
              </a:rPr>
              <a:t>lg</a:t>
            </a: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T</a:t>
            </a:r>
            <a:r>
              <a:rPr lang="en-US" sz="2400" baseline="-25000" dirty="0" err="1" smtClean="0">
                <a:solidFill>
                  <a:schemeClr val="bg1"/>
                </a:solidFill>
                <a:latin typeface="Times New Roman" pitchFamily="18" charset="0"/>
                <a:cs typeface="Times New Roman" pitchFamily="18" charset="0"/>
              </a:rPr>
              <a:t>eff</a:t>
            </a:r>
            <a:r>
              <a:rPr lang="en-US" sz="2400" dirty="0" smtClean="0">
                <a:solidFill>
                  <a:schemeClr val="bg1"/>
                </a:solidFill>
                <a:latin typeface="Times New Roman" pitchFamily="18" charset="0"/>
                <a:cs typeface="Times New Roman" pitchFamily="18" charset="0"/>
              </a:rPr>
              <a:t> = </a:t>
            </a:r>
            <a:r>
              <a:rPr lang="az-Latn-AZ" sz="2400" dirty="0" smtClean="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10.50 + 2 </a:t>
            </a:r>
            <a:r>
              <a:rPr lang="en-US" sz="2400" dirty="0" err="1" smtClean="0">
                <a:solidFill>
                  <a:schemeClr val="bg1"/>
                </a:solidFill>
                <a:latin typeface="Times New Roman" pitchFamily="18" charset="0"/>
                <a:cs typeface="Times New Roman" pitchFamily="18" charset="0"/>
              </a:rPr>
              <a:t>lg</a:t>
            </a:r>
            <a:r>
              <a:rPr lang="en-US" sz="2400" dirty="0" smtClean="0">
                <a:solidFill>
                  <a:schemeClr val="bg1"/>
                </a:solidFill>
                <a:latin typeface="Times New Roman" pitchFamily="18" charset="0"/>
                <a:cs typeface="Times New Roman" pitchFamily="18" charset="0"/>
              </a:rPr>
              <a:t> π" + 0.4 </a:t>
            </a:r>
            <a:r>
              <a:rPr lang="en-US" sz="2400" dirty="0" err="1" smtClean="0">
                <a:solidFill>
                  <a:schemeClr val="bg1"/>
                </a:solidFill>
                <a:latin typeface="Times New Roman" pitchFamily="18" charset="0"/>
                <a:cs typeface="Times New Roman" pitchFamily="18" charset="0"/>
              </a:rPr>
              <a:t>m</a:t>
            </a:r>
            <a:r>
              <a:rPr lang="en-US" sz="2400" baseline="-25000" dirty="0" err="1" smtClean="0">
                <a:solidFill>
                  <a:schemeClr val="bg1"/>
                </a:solidFill>
                <a:latin typeface="Times New Roman" pitchFamily="18" charset="0"/>
                <a:cs typeface="Times New Roman" pitchFamily="18" charset="0"/>
              </a:rPr>
              <a:t>v</a:t>
            </a:r>
            <a:r>
              <a:rPr lang="en-US" sz="2400" dirty="0" smtClean="0">
                <a:solidFill>
                  <a:schemeClr val="bg1"/>
                </a:solidFill>
                <a:latin typeface="Times New Roman" pitchFamily="18" charset="0"/>
                <a:cs typeface="Times New Roman" pitchFamily="18" charset="0"/>
              </a:rPr>
              <a:t> </a:t>
            </a:r>
            <a:r>
              <a:rPr lang="az-Latn-AZ" sz="2400" dirty="0" smtClean="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0.4 A</a:t>
            </a:r>
            <a:r>
              <a:rPr lang="en-US" sz="2400" baseline="-25000" dirty="0" smtClean="0">
                <a:solidFill>
                  <a:schemeClr val="bg1"/>
                </a:solidFill>
                <a:latin typeface="Times New Roman" pitchFamily="18" charset="0"/>
                <a:cs typeface="Times New Roman" pitchFamily="18" charset="0"/>
              </a:rPr>
              <a:t>v</a:t>
            </a:r>
            <a:r>
              <a:rPr lang="en-US" sz="2400" dirty="0" smtClean="0">
                <a:solidFill>
                  <a:schemeClr val="bg1"/>
                </a:solidFill>
                <a:latin typeface="Times New Roman" pitchFamily="18" charset="0"/>
                <a:cs typeface="Times New Roman" pitchFamily="18" charset="0"/>
              </a:rPr>
              <a:t>   .             (2)</a:t>
            </a:r>
            <a:endParaRPr lang="ru-RU" sz="2400" dirty="0" smtClean="0">
              <a:solidFill>
                <a:schemeClr val="bg1"/>
              </a:solidFill>
              <a:latin typeface="Times New Roman" pitchFamily="18" charset="0"/>
              <a:cs typeface="Times New Roman" pitchFamily="18" charset="0"/>
            </a:endParaRPr>
          </a:p>
          <a:p>
            <a:r>
              <a:rPr lang="az-Latn-AZ" dirty="0" smtClean="0">
                <a:solidFill>
                  <a:schemeClr val="bg1"/>
                </a:solidFill>
                <a:latin typeface="Times New Roman" pitchFamily="18" charset="0"/>
                <a:cs typeface="Times New Roman" pitchFamily="18" charset="0"/>
              </a:rPr>
              <a:t> </a:t>
            </a:r>
            <a:endParaRPr lang="ru-RU" dirty="0" smtClean="0">
              <a:solidFill>
                <a:schemeClr val="bg1"/>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3400" y="304800"/>
            <a:ext cx="8153400" cy="56388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dirty="0" smtClean="0">
              <a:solidFill>
                <a:schemeClr val="bg1"/>
              </a:solidFill>
              <a:latin typeface="Times New Roman" pitchFamily="18" charset="0"/>
              <a:cs typeface="Times New Roman" pitchFamily="18" charset="0"/>
            </a:endParaRPr>
          </a:p>
          <a:p>
            <a:r>
              <a:rPr lang="az-Latn-AZ" sz="2000" dirty="0" smtClean="0">
                <a:solidFill>
                  <a:schemeClr val="bg1"/>
                </a:solidFill>
                <a:latin typeface="Times New Roman" pitchFamily="18" charset="0"/>
                <a:cs typeface="Times New Roman" pitchFamily="18" charset="0"/>
              </a:rPr>
              <a:t>Bərabərliyin sol tərəfini lgg – lg M/M</a:t>
            </a:r>
            <a:r>
              <a:rPr lang="az-Latn-AZ" sz="2000" baseline="-25000" dirty="0" smtClean="0">
                <a:solidFill>
                  <a:schemeClr val="bg1"/>
                </a:solidFill>
                <a:latin typeface="Times New Roman" pitchFamily="18" charset="0"/>
                <a:cs typeface="Times New Roman" pitchFamily="18" charset="0"/>
              </a:rPr>
              <a:t>ʘ</a:t>
            </a:r>
            <a:r>
              <a:rPr lang="az-Latn-AZ" sz="2000" dirty="0" smtClean="0">
                <a:solidFill>
                  <a:schemeClr val="bg1"/>
                </a:solidFill>
                <a:latin typeface="Times New Roman" pitchFamily="18" charset="0"/>
                <a:cs typeface="Times New Roman" pitchFamily="18" charset="0"/>
              </a:rPr>
              <a:t> – 0.4 BC – 4 lg T</a:t>
            </a:r>
            <a:r>
              <a:rPr lang="az-Latn-AZ" sz="2000" baseline="-25000" dirty="0" smtClean="0">
                <a:solidFill>
                  <a:schemeClr val="bg1"/>
                </a:solidFill>
                <a:latin typeface="Times New Roman" pitchFamily="18" charset="0"/>
                <a:cs typeface="Times New Roman" pitchFamily="18" charset="0"/>
              </a:rPr>
              <a:t>eff</a:t>
            </a:r>
            <a:r>
              <a:rPr lang="az-Latn-AZ" sz="2000" dirty="0" smtClean="0">
                <a:solidFill>
                  <a:schemeClr val="bg1"/>
                </a:solidFill>
                <a:latin typeface="Times New Roman" pitchFamily="18" charset="0"/>
                <a:cs typeface="Times New Roman" pitchFamily="18" charset="0"/>
              </a:rPr>
              <a:t> = Y, , sağ tərəfini – 10.50 +2 lg </a:t>
            </a:r>
            <a:r>
              <a:rPr lang="en-US" sz="2000" dirty="0" smtClean="0">
                <a:solidFill>
                  <a:schemeClr val="bg1"/>
                </a:solidFill>
                <a:latin typeface="Times New Roman" pitchFamily="18" charset="0"/>
                <a:cs typeface="Times New Roman" pitchFamily="18" charset="0"/>
              </a:rPr>
              <a:t>π</a:t>
            </a:r>
            <a:r>
              <a:rPr lang="az-Latn-AZ" sz="2000" dirty="0" smtClean="0">
                <a:solidFill>
                  <a:schemeClr val="bg1"/>
                </a:solidFill>
                <a:latin typeface="Times New Roman" pitchFamily="18" charset="0"/>
                <a:cs typeface="Times New Roman" pitchFamily="18" charset="0"/>
              </a:rPr>
              <a:t>" +0.4 m</a:t>
            </a:r>
            <a:r>
              <a:rPr lang="az-Latn-AZ" sz="2000" baseline="-25000" dirty="0" smtClean="0">
                <a:solidFill>
                  <a:schemeClr val="bg1"/>
                </a:solidFill>
                <a:latin typeface="Times New Roman" pitchFamily="18" charset="0"/>
                <a:cs typeface="Times New Roman" pitchFamily="18" charset="0"/>
              </a:rPr>
              <a:t>v</a:t>
            </a:r>
            <a:r>
              <a:rPr lang="az-Latn-AZ" sz="2000" dirty="0" smtClean="0">
                <a:solidFill>
                  <a:schemeClr val="bg1"/>
                </a:solidFill>
                <a:latin typeface="Times New Roman" pitchFamily="18" charset="0"/>
                <a:cs typeface="Times New Roman" pitchFamily="18" charset="0"/>
              </a:rPr>
              <a:t> – 0.4 A</a:t>
            </a:r>
            <a:r>
              <a:rPr lang="az-Latn-AZ" sz="2000" baseline="-25000" dirty="0" smtClean="0">
                <a:solidFill>
                  <a:schemeClr val="bg1"/>
                </a:solidFill>
                <a:latin typeface="Times New Roman" pitchFamily="18" charset="0"/>
                <a:cs typeface="Times New Roman" pitchFamily="18" charset="0"/>
              </a:rPr>
              <a:t>v</a:t>
            </a:r>
            <a:r>
              <a:rPr lang="az-Latn-AZ" sz="2000" dirty="0" smtClean="0">
                <a:solidFill>
                  <a:schemeClr val="bg1"/>
                </a:solidFill>
                <a:latin typeface="Times New Roman" pitchFamily="18" charset="0"/>
                <a:cs typeface="Times New Roman" pitchFamily="18" charset="0"/>
              </a:rPr>
              <a:t> = C  işarə edək. </a:t>
            </a:r>
            <a:r>
              <a:rPr lang="en-US" sz="2000" dirty="0" smtClean="0">
                <a:solidFill>
                  <a:schemeClr val="bg1"/>
                </a:solidFill>
                <a:latin typeface="Times New Roman" pitchFamily="18" charset="0"/>
                <a:cs typeface="Times New Roman" pitchFamily="18" charset="0"/>
              </a:rPr>
              <a:t>π</a:t>
            </a:r>
            <a:r>
              <a:rPr lang="az-Latn-AZ" sz="2000" dirty="0" smtClean="0">
                <a:solidFill>
                  <a:schemeClr val="bg1"/>
                </a:solidFill>
                <a:latin typeface="Times New Roman" pitchFamily="18" charset="0"/>
                <a:cs typeface="Times New Roman" pitchFamily="18" charset="0"/>
              </a:rPr>
              <a:t>", m</a:t>
            </a:r>
            <a:r>
              <a:rPr lang="az-Latn-AZ" sz="2000" baseline="-25000" dirty="0" smtClean="0">
                <a:solidFill>
                  <a:schemeClr val="bg1"/>
                </a:solidFill>
                <a:latin typeface="Times New Roman" pitchFamily="18" charset="0"/>
                <a:cs typeface="Times New Roman" pitchFamily="18" charset="0"/>
              </a:rPr>
              <a:t>v</a:t>
            </a:r>
            <a:r>
              <a:rPr lang="az-Latn-AZ" sz="2000" dirty="0" smtClean="0">
                <a:solidFill>
                  <a:schemeClr val="bg1"/>
                </a:solidFill>
                <a:latin typeface="Times New Roman" pitchFamily="18" charset="0"/>
                <a:cs typeface="Times New Roman" pitchFamily="18" charset="0"/>
              </a:rPr>
              <a:t>, A</a:t>
            </a:r>
            <a:r>
              <a:rPr lang="az-Latn-AZ" sz="2000" baseline="-25000" dirty="0" smtClean="0">
                <a:solidFill>
                  <a:schemeClr val="bg1"/>
                </a:solidFill>
                <a:latin typeface="Times New Roman" pitchFamily="18" charset="0"/>
                <a:cs typeface="Times New Roman" pitchFamily="18" charset="0"/>
              </a:rPr>
              <a:t>v</a:t>
            </a:r>
            <a:r>
              <a:rPr lang="az-Latn-AZ" sz="2000" dirty="0" smtClean="0">
                <a:solidFill>
                  <a:schemeClr val="bg1"/>
                </a:solidFill>
                <a:latin typeface="Times New Roman" pitchFamily="18" charset="0"/>
                <a:cs typeface="Times New Roman" pitchFamily="18" charset="0"/>
              </a:rPr>
              <a:t> kəmiyyətlərinin qiymətləri müşahidədən məlumdur, odur ki, (2) ifadəsinin sağ tərəfi sabit kəmiyyətdir. </a:t>
            </a:r>
            <a:r>
              <a:rPr lang="az-Latn-AZ" sz="2000" dirty="0" smtClean="0">
                <a:solidFill>
                  <a:schemeClr val="bg1"/>
                </a:solidFill>
                <a:latin typeface="Times New Roman" pitchFamily="18" charset="0"/>
                <a:cs typeface="Times New Roman" pitchFamily="18" charset="0"/>
                <a:sym typeface="Symbol"/>
              </a:rPr>
              <a:t></a:t>
            </a:r>
            <a:r>
              <a:rPr lang="az-Latn-AZ" sz="2000" dirty="0" smtClean="0">
                <a:solidFill>
                  <a:schemeClr val="bg1"/>
                </a:solidFill>
                <a:latin typeface="Times New Roman" pitchFamily="18" charset="0"/>
                <a:cs typeface="Times New Roman" pitchFamily="18" charset="0"/>
              </a:rPr>
              <a:t>Cas ulduzu üçün </a:t>
            </a:r>
            <a:r>
              <a:rPr lang="en-US" sz="2000" dirty="0" smtClean="0">
                <a:solidFill>
                  <a:schemeClr val="bg1"/>
                </a:solidFill>
                <a:latin typeface="Times New Roman" pitchFamily="18" charset="0"/>
                <a:cs typeface="Times New Roman" pitchFamily="18" charset="0"/>
              </a:rPr>
              <a:t>π</a:t>
            </a:r>
            <a:r>
              <a:rPr lang="az-Latn-AZ" sz="2000" dirty="0" smtClean="0">
                <a:solidFill>
                  <a:schemeClr val="bg1"/>
                </a:solidFill>
                <a:latin typeface="Times New Roman" pitchFamily="18" charset="0"/>
                <a:cs typeface="Times New Roman" pitchFamily="18" charset="0"/>
              </a:rPr>
              <a:t>"= 0".00027 [17], m</a:t>
            </a:r>
            <a:r>
              <a:rPr lang="az-Latn-AZ" sz="2000" baseline="-25000" dirty="0" smtClean="0">
                <a:solidFill>
                  <a:schemeClr val="bg1"/>
                </a:solidFill>
                <a:latin typeface="Times New Roman" pitchFamily="18" charset="0"/>
                <a:cs typeface="Times New Roman" pitchFamily="18" charset="0"/>
              </a:rPr>
              <a:t>v</a:t>
            </a:r>
            <a:r>
              <a:rPr lang="az-Latn-AZ" sz="2000" dirty="0" smtClean="0">
                <a:solidFill>
                  <a:schemeClr val="bg1"/>
                </a:solidFill>
                <a:latin typeface="Times New Roman" pitchFamily="18" charset="0"/>
                <a:cs typeface="Times New Roman" pitchFamily="18" charset="0"/>
              </a:rPr>
              <a:t>=5</a:t>
            </a:r>
            <a:r>
              <a:rPr lang="az-Latn-AZ" sz="2000" baseline="30000" dirty="0" smtClean="0">
                <a:solidFill>
                  <a:schemeClr val="bg1"/>
                </a:solidFill>
                <a:latin typeface="Times New Roman" pitchFamily="18" charset="0"/>
                <a:cs typeface="Times New Roman" pitchFamily="18" charset="0"/>
              </a:rPr>
              <a:t>m</a:t>
            </a:r>
            <a:r>
              <a:rPr lang="az-Latn-AZ" sz="2000" dirty="0" smtClean="0">
                <a:solidFill>
                  <a:schemeClr val="bg1"/>
                </a:solidFill>
                <a:latin typeface="Times New Roman" pitchFamily="18" charset="0"/>
                <a:cs typeface="Times New Roman" pitchFamily="18" charset="0"/>
              </a:rPr>
              <a:t>.00 , A</a:t>
            </a:r>
            <a:r>
              <a:rPr lang="az-Latn-AZ" sz="2000" baseline="-25000" dirty="0" smtClean="0">
                <a:solidFill>
                  <a:schemeClr val="bg1"/>
                </a:solidFill>
                <a:latin typeface="Times New Roman" pitchFamily="18" charset="0"/>
                <a:cs typeface="Times New Roman" pitchFamily="18" charset="0"/>
              </a:rPr>
              <a:t>v </a:t>
            </a:r>
            <a:r>
              <a:rPr lang="az-Latn-AZ" sz="2000" dirty="0" smtClean="0">
                <a:solidFill>
                  <a:schemeClr val="bg1"/>
                </a:solidFill>
                <a:latin typeface="Times New Roman" pitchFamily="18" charset="0"/>
                <a:cs typeface="Times New Roman" pitchFamily="18" charset="0"/>
              </a:rPr>
              <a:t>=3.2 E (B – V) = 1</a:t>
            </a:r>
            <a:r>
              <a:rPr lang="az-Latn-AZ" sz="2000" baseline="30000" dirty="0" smtClean="0">
                <a:solidFill>
                  <a:schemeClr val="bg1"/>
                </a:solidFill>
                <a:latin typeface="Times New Roman" pitchFamily="18" charset="0"/>
                <a:cs typeface="Times New Roman" pitchFamily="18" charset="0"/>
              </a:rPr>
              <a:t>m</a:t>
            </a:r>
            <a:r>
              <a:rPr lang="az-Latn-AZ" sz="2000" dirty="0" smtClean="0">
                <a:solidFill>
                  <a:schemeClr val="bg1"/>
                </a:solidFill>
                <a:latin typeface="Times New Roman" pitchFamily="18" charset="0"/>
                <a:cs typeface="Times New Roman" pitchFamily="18" charset="0"/>
              </a:rPr>
              <a:t>.54 [18]. Bu qiymətləri nəzərə alsaq, C=-16.254 alarıq. Yuxarıda qeyd olunan üsullarla təyin olunmuş lgg - T</a:t>
            </a:r>
            <a:r>
              <a:rPr lang="az-Latn-AZ" sz="2000" baseline="-25000" dirty="0" smtClean="0">
                <a:solidFill>
                  <a:schemeClr val="bg1"/>
                </a:solidFill>
                <a:latin typeface="Times New Roman" pitchFamily="18" charset="0"/>
                <a:cs typeface="Times New Roman" pitchFamily="18" charset="0"/>
              </a:rPr>
              <a:t>eff</a:t>
            </a:r>
            <a:r>
              <a:rPr lang="az-Latn-AZ" sz="2000" dirty="0" smtClean="0">
                <a:solidFill>
                  <a:schemeClr val="bg1"/>
                </a:solidFill>
                <a:latin typeface="Times New Roman" pitchFamily="18" charset="0"/>
                <a:cs typeface="Times New Roman" pitchFamily="18" charset="0"/>
              </a:rPr>
              <a:t> cütləri əsasında lgg-T</a:t>
            </a:r>
            <a:r>
              <a:rPr lang="az-Latn-AZ" sz="2000" baseline="-25000" dirty="0" smtClean="0">
                <a:solidFill>
                  <a:schemeClr val="bg1"/>
                </a:solidFill>
                <a:latin typeface="Times New Roman" pitchFamily="18" charset="0"/>
                <a:cs typeface="Times New Roman" pitchFamily="18" charset="0"/>
              </a:rPr>
              <a:t>eff</a:t>
            </a:r>
            <a:r>
              <a:rPr lang="az-Latn-AZ" sz="2000" dirty="0" smtClean="0">
                <a:solidFill>
                  <a:schemeClr val="bg1"/>
                </a:solidFill>
                <a:latin typeface="Times New Roman" pitchFamily="18" charset="0"/>
                <a:cs typeface="Times New Roman" pitchFamily="18" charset="0"/>
              </a:rPr>
              <a:t> müstəvisində onların müxtəlif kombinasiyalarına uyğun qrafik qurulur (şək. 6). Qrafikdə hər bir əyri lgg-T</a:t>
            </a:r>
            <a:r>
              <a:rPr lang="az-Latn-AZ" sz="2000" baseline="-25000" dirty="0" smtClean="0">
                <a:solidFill>
                  <a:schemeClr val="bg1"/>
                </a:solidFill>
                <a:latin typeface="Times New Roman" pitchFamily="18" charset="0"/>
                <a:cs typeface="Times New Roman" pitchFamily="18" charset="0"/>
              </a:rPr>
              <a:t>eff</a:t>
            </a:r>
            <a:r>
              <a:rPr lang="az-Latn-AZ" sz="2000" dirty="0" smtClean="0">
                <a:solidFill>
                  <a:schemeClr val="bg1"/>
                </a:solidFill>
                <a:latin typeface="Times New Roman" pitchFamily="18" charset="0"/>
                <a:cs typeface="Times New Roman" pitchFamily="18" charset="0"/>
              </a:rPr>
              <a:t> diaqramında müqayisə olunan fiziki kəmiyyətlərin müşahidə və nəzəri qiymətlərinin üst-üstə düşdüyü nöqtələrin həndəsi yeridir.</a:t>
            </a:r>
            <a:endParaRPr lang="ru-RU" sz="2000" dirty="0" smtClean="0">
              <a:solidFill>
                <a:schemeClr val="bg1"/>
              </a:solidFill>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534400" cy="5715317"/>
          </a:xfrm>
        </p:spPr>
        <p:txBody>
          <a:bodyPr/>
          <a:lstStyle/>
          <a:p>
            <a:endParaRPr lang="ru-RU" dirty="0"/>
          </a:p>
        </p:txBody>
      </p:sp>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9" name="Rectangle 3"/>
          <p:cNvSpPr>
            <a:spLocks noChangeArrowheads="1"/>
          </p:cNvSpPr>
          <p:nvPr/>
        </p:nvSpPr>
        <p:spPr bwMode="auto">
          <a:xfrm>
            <a:off x="2438400" y="5943600"/>
            <a:ext cx="4724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96888" algn="ctr" fontAlgn="base">
              <a:spcBef>
                <a:spcPct val="0"/>
              </a:spcBef>
              <a:spcAft>
                <a:spcPct val="0"/>
              </a:spcAft>
            </a:pP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Şəkil</a:t>
            </a:r>
            <a:r>
              <a:rPr kumimoji="0" lang="az-Latn-AZ" sz="2000" b="1" i="0" u="none" strike="noStrike" cap="none" normalizeH="0" dirty="0" smtClean="0">
                <a:ln>
                  <a:noFill/>
                </a:ln>
                <a:solidFill>
                  <a:schemeClr val="bg1"/>
                </a:solidFill>
                <a:effectLst/>
                <a:latin typeface="Times New Roman" pitchFamily="18" charset="0"/>
                <a:ea typeface="MS Mincho" pitchFamily="49" charset="-128"/>
                <a:cs typeface="Times New Roman" pitchFamily="18" charset="0"/>
              </a:rPr>
              <a:t> </a:t>
            </a:r>
            <a:r>
              <a:rPr kumimoji="0" lang="en-US" sz="2000" b="1" i="0" u="none" strike="noStrike" cap="none" normalizeH="0" dirty="0" smtClean="0">
                <a:ln>
                  <a:noFill/>
                </a:ln>
                <a:solidFill>
                  <a:schemeClr val="bg1"/>
                </a:solidFill>
                <a:effectLst/>
                <a:latin typeface="Times New Roman" pitchFamily="18" charset="0"/>
                <a:ea typeface="MS Mincho" pitchFamily="49" charset="-128"/>
                <a:cs typeface="Times New Roman" pitchFamily="18" charset="0"/>
              </a:rPr>
              <a:t>6</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a:t>
            </a:r>
            <a:r>
              <a:rPr kumimoji="0" lang="en-US"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r>
              <a:rPr lang="az-Latn-AZ" sz="2000" b="1" dirty="0" smtClean="0">
                <a:solidFill>
                  <a:schemeClr val="bg1"/>
                </a:solidFill>
                <a:latin typeface="Times New Roman" pitchFamily="18" charset="0"/>
                <a:cs typeface="Times New Roman" pitchFamily="18" charset="0"/>
              </a:rPr>
              <a:t>lg g – T</a:t>
            </a:r>
            <a:r>
              <a:rPr lang="az-Latn-AZ" sz="2000" b="1" baseline="-25000" dirty="0" smtClean="0">
                <a:solidFill>
                  <a:schemeClr val="bg1"/>
                </a:solidFill>
                <a:latin typeface="Times New Roman" pitchFamily="18" charset="0"/>
                <a:cs typeface="Times New Roman" pitchFamily="18" charset="0"/>
              </a:rPr>
              <a:t>eff </a:t>
            </a:r>
            <a:r>
              <a:rPr lang="az-Latn-AZ" sz="2000" b="1" dirty="0" smtClean="0">
                <a:solidFill>
                  <a:schemeClr val="bg1"/>
                </a:solidFill>
                <a:latin typeface="Times New Roman" pitchFamily="18" charset="0"/>
                <a:cs typeface="Times New Roman" pitchFamily="18" charset="0"/>
              </a:rPr>
              <a:t>diaqramı. </a:t>
            </a:r>
            <a:endParaRPr kumimoji="0" lang="az-Latn-AZ" sz="2000" b="1" i="0" u="none" strike="noStrike" cap="none" normalizeH="0" baseline="0" dirty="0" smtClean="0">
              <a:ln>
                <a:noFill/>
              </a:ln>
              <a:solidFill>
                <a:schemeClr val="bg1"/>
              </a:solidFill>
              <a:effectLst/>
              <a:latin typeface="Times New Roman" pitchFamily="18" charset="0"/>
              <a:cs typeface="Times New Roman" pitchFamily="18" charset="0"/>
            </a:endParaRPr>
          </a:p>
        </p:txBody>
      </p:sp>
      <p:pic>
        <p:nvPicPr>
          <p:cNvPr id="71681" name="Picture 1" descr="C:\Users\comp\Desktop\56.png"/>
          <p:cNvPicPr>
            <a:picLocks noChangeAspect="1" noChangeArrowheads="1"/>
          </p:cNvPicPr>
          <p:nvPr/>
        </p:nvPicPr>
        <p:blipFill>
          <a:blip r:embed="rId2" cstate="print"/>
          <a:srcRect/>
          <a:stretch>
            <a:fillRect/>
          </a:stretch>
        </p:blipFill>
        <p:spPr bwMode="auto">
          <a:xfrm>
            <a:off x="457200" y="381000"/>
            <a:ext cx="8239946" cy="5348288"/>
          </a:xfrm>
          <a:prstGeom prst="rect">
            <a:avLst/>
          </a:prstGeom>
          <a:noFill/>
        </p:spPr>
      </p:pic>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Блок-схема: перфолента 4"/>
          <p:cNvSpPr/>
          <p:nvPr/>
        </p:nvSpPr>
        <p:spPr>
          <a:xfrm>
            <a:off x="457200" y="228600"/>
            <a:ext cx="8382000" cy="5638800"/>
          </a:xfrm>
          <a:prstGeom prst="flowChartPunchedTape">
            <a:avLst/>
          </a:prstGeom>
          <a:solidFill>
            <a:schemeClr val="accent5">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z-Latn-AZ" sz="2400" dirty="0" smtClean="0">
                <a:solidFill>
                  <a:schemeClr val="bg1"/>
                </a:solidFill>
                <a:latin typeface="Times New Roman" pitchFamily="18" charset="0"/>
                <a:cs typeface="Times New Roman" pitchFamily="18" charset="0"/>
              </a:rPr>
              <a:t>lgg – T</a:t>
            </a:r>
            <a:r>
              <a:rPr lang="az-Latn-AZ" sz="2400" baseline="-25000" dirty="0" smtClean="0">
                <a:solidFill>
                  <a:schemeClr val="bg1"/>
                </a:solidFill>
                <a:latin typeface="Times New Roman" pitchFamily="18" charset="0"/>
                <a:cs typeface="Times New Roman" pitchFamily="18" charset="0"/>
              </a:rPr>
              <a:t>eff</a:t>
            </a:r>
            <a:r>
              <a:rPr lang="az-Latn-AZ" sz="2400" dirty="0" smtClean="0">
                <a:solidFill>
                  <a:schemeClr val="bg1"/>
                </a:solidFill>
                <a:latin typeface="Times New Roman" pitchFamily="18" charset="0"/>
                <a:cs typeface="Times New Roman" pitchFamily="18" charset="0"/>
              </a:rPr>
              <a:t> diaqramına əsasən (şəkil 6) tədqiq etdiyimiz ulduzun effektiv temperaturu və səthində ağırlıq qüvvəsi təcili təyin olunur:</a:t>
            </a:r>
            <a:endParaRPr lang="ru-RU" sz="2400" dirty="0" smtClean="0">
              <a:solidFill>
                <a:schemeClr val="bg1"/>
              </a:solidFill>
              <a:latin typeface="Times New Roman" pitchFamily="18" charset="0"/>
              <a:cs typeface="Times New Roman" pitchFamily="18" charset="0"/>
            </a:endParaRPr>
          </a:p>
          <a:p>
            <a:r>
              <a:rPr lang="az-Latn-AZ" sz="2400"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a:p>
            <a:r>
              <a:rPr lang="az-Latn-AZ" sz="2400" dirty="0" smtClean="0">
                <a:solidFill>
                  <a:schemeClr val="bg1"/>
                </a:solidFill>
                <a:latin typeface="Times New Roman" pitchFamily="18" charset="0"/>
                <a:cs typeface="Times New Roman" pitchFamily="18" charset="0"/>
              </a:rPr>
              <a:t>T</a:t>
            </a:r>
            <a:r>
              <a:rPr lang="az-Latn-AZ" sz="2400" baseline="-25000" dirty="0" smtClean="0">
                <a:solidFill>
                  <a:schemeClr val="bg1"/>
                </a:solidFill>
                <a:latin typeface="Times New Roman" pitchFamily="18" charset="0"/>
                <a:cs typeface="Times New Roman" pitchFamily="18" charset="0"/>
              </a:rPr>
              <a:t>eff</a:t>
            </a:r>
            <a:r>
              <a:rPr lang="az-Latn-AZ" sz="2400" dirty="0" smtClean="0">
                <a:solidFill>
                  <a:schemeClr val="bg1"/>
                </a:solidFill>
                <a:latin typeface="Times New Roman" pitchFamily="18" charset="0"/>
                <a:cs typeface="Times New Roman" pitchFamily="18" charset="0"/>
              </a:rPr>
              <a:t>=7300±200K, lg g=0.25±0.2 .</a:t>
            </a:r>
          </a:p>
          <a:p>
            <a:pPr>
              <a:buNone/>
            </a:pPr>
            <a:endParaRPr lang="ru-RU" sz="2400" dirty="0" smtClean="0">
              <a:solidFill>
                <a:schemeClr val="bg1"/>
              </a:solidFill>
              <a:latin typeface="Times New Roman" pitchFamily="18" charset="0"/>
              <a:cs typeface="Times New Roman" pitchFamily="18" charset="0"/>
            </a:endParaRPr>
          </a:p>
          <a:p>
            <a:r>
              <a:rPr lang="az-Latn-AZ" sz="2400" dirty="0" smtClean="0">
                <a:solidFill>
                  <a:schemeClr val="bg1"/>
                </a:solidFill>
                <a:latin typeface="Times New Roman" pitchFamily="18" charset="0"/>
                <a:cs typeface="Times New Roman" pitchFamily="18" charset="0"/>
              </a:rPr>
              <a:t>Müqayisə etmək  üçün aşağıdakı cədvəldə digər müəlliflərin aldıqları nəticələr göstərilmişdir:</a:t>
            </a:r>
            <a:endParaRPr lang="ru-RU" sz="2400" dirty="0" smtClean="0">
              <a:solidFill>
                <a:schemeClr val="bg1"/>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457200" y="1066800"/>
          <a:ext cx="8382000" cy="4843272"/>
        </p:xfrm>
        <a:graphic>
          <a:graphicData uri="http://schemas.openxmlformats.org/drawingml/2006/table">
            <a:tbl>
              <a:tblPr firstRow="1" bandRow="1">
                <a:tableStyleId>{93296810-A885-4BE3-A3E7-6D5BEEA58F35}</a:tableStyleId>
              </a:tblPr>
              <a:tblGrid>
                <a:gridCol w="2794000"/>
                <a:gridCol w="2794000"/>
                <a:gridCol w="2794000"/>
              </a:tblGrid>
              <a:tr h="822960">
                <a:tc>
                  <a:txBody>
                    <a:bodyPr/>
                    <a:lstStyle/>
                    <a:p>
                      <a:pPr algn="ctr">
                        <a:lnSpc>
                          <a:spcPct val="115000"/>
                        </a:lnSpc>
                        <a:spcAft>
                          <a:spcPts val="1000"/>
                        </a:spcAft>
                      </a:pPr>
                      <a:r>
                        <a:rPr lang="az-Latn-AZ" sz="2400" dirty="0"/>
                        <a:t>T</a:t>
                      </a:r>
                      <a:r>
                        <a:rPr lang="az-Latn-AZ" sz="2400" baseline="-25000" dirty="0"/>
                        <a:t>eff</a:t>
                      </a:r>
                      <a:r>
                        <a:rPr lang="az-Latn-AZ" sz="2400" dirty="0"/>
                        <a:t>, K</a:t>
                      </a:r>
                      <a:endParaRPr lang="ru-RU" sz="2400" dirty="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1000"/>
                        </a:spcAft>
                        <a:tabLst>
                          <a:tab pos="615315" algn="ctr"/>
                        </a:tabLst>
                      </a:pPr>
                      <a:r>
                        <a:rPr lang="az-Latn-AZ" sz="2800" dirty="0">
                          <a:latin typeface="Times New Roman"/>
                          <a:ea typeface="Times New Roman"/>
                          <a:cs typeface="Calibri"/>
                        </a:rPr>
                        <a:t>lgg</a:t>
                      </a:r>
                      <a:endParaRPr lang="ru-RU" sz="2800" dirty="0">
                        <a:latin typeface="Calibri"/>
                        <a:ea typeface="Times New Roman"/>
                        <a:cs typeface="Calibri"/>
                      </a:endParaRPr>
                    </a:p>
                  </a:txBody>
                  <a:tcPr marL="68580" marR="68580" marT="0" marB="0"/>
                </a:tc>
                <a:tc>
                  <a:txBody>
                    <a:bodyPr/>
                    <a:lstStyle/>
                    <a:p>
                      <a:pPr algn="ctr">
                        <a:lnSpc>
                          <a:spcPct val="115000"/>
                        </a:lnSpc>
                        <a:spcAft>
                          <a:spcPts val="1000"/>
                        </a:spcAft>
                      </a:pPr>
                      <a:r>
                        <a:rPr lang="az-Latn-AZ" sz="2400" dirty="0">
                          <a:latin typeface="Times New Roman"/>
                          <a:ea typeface="Times New Roman"/>
                          <a:cs typeface="Calibri"/>
                        </a:rPr>
                        <a:t>Müəllif</a:t>
                      </a:r>
                      <a:endParaRPr lang="ru-RU" sz="2400" dirty="0">
                        <a:latin typeface="Calibri"/>
                        <a:ea typeface="Times New Roman"/>
                        <a:cs typeface="Calibri"/>
                      </a:endParaRPr>
                    </a:p>
                  </a:txBody>
                  <a:tcPr marL="68580" marR="68580" marT="0" marB="0"/>
                </a:tc>
              </a:tr>
              <a:tr h="472440">
                <a:tc>
                  <a:txBody>
                    <a:bodyPr/>
                    <a:lstStyle/>
                    <a:p>
                      <a:pPr algn="l">
                        <a:lnSpc>
                          <a:spcPct val="115000"/>
                        </a:lnSpc>
                        <a:spcAft>
                          <a:spcPts val="1000"/>
                        </a:spcAft>
                      </a:pPr>
                      <a:r>
                        <a:rPr lang="az-Latn-AZ" sz="2400" dirty="0"/>
                        <a:t>7625</a:t>
                      </a:r>
                      <a:endParaRPr lang="ru-RU" sz="2400" dirty="0">
                        <a:latin typeface="Times New Roman" pitchFamily="18" charset="0"/>
                        <a:ea typeface="Times New Roman"/>
                        <a:cs typeface="Times New Roman" pitchFamily="18" charset="0"/>
                      </a:endParaRPr>
                    </a:p>
                  </a:txBody>
                  <a:tcPr marL="68580" marR="68580" marT="0" marB="0"/>
                </a:tc>
                <a:tc>
                  <a:txBody>
                    <a:bodyPr/>
                    <a:lstStyle/>
                    <a:p>
                      <a:pPr algn="l">
                        <a:lnSpc>
                          <a:spcPct val="115000"/>
                        </a:lnSpc>
                        <a:spcAft>
                          <a:spcPts val="1000"/>
                        </a:spcAft>
                        <a:tabLst>
                          <a:tab pos="638175" algn="l"/>
                        </a:tabLst>
                      </a:pPr>
                      <a:r>
                        <a:rPr lang="az-Latn-AZ" sz="2800" dirty="0">
                          <a:latin typeface="Times New Roman"/>
                          <a:ea typeface="Times New Roman"/>
                          <a:cs typeface="Calibri"/>
                        </a:rPr>
                        <a:t>2.5</a:t>
                      </a:r>
                      <a:endParaRPr lang="ru-RU" sz="2800" dirty="0">
                        <a:latin typeface="Calibri"/>
                        <a:ea typeface="Times New Roman"/>
                        <a:cs typeface="Calibri"/>
                      </a:endParaRPr>
                    </a:p>
                  </a:txBody>
                  <a:tcPr marL="68580" marR="68580" marT="0" marB="0"/>
                </a:tc>
                <a:tc>
                  <a:txBody>
                    <a:bodyPr/>
                    <a:lstStyle/>
                    <a:p>
                      <a:pPr algn="l">
                        <a:lnSpc>
                          <a:spcPct val="115000"/>
                        </a:lnSpc>
                        <a:spcAft>
                          <a:spcPts val="1000"/>
                        </a:spcAft>
                      </a:pPr>
                      <a:r>
                        <a:rPr lang="az-Latn-AZ" sz="2400" dirty="0">
                          <a:latin typeface="Times New Roman"/>
                          <a:ea typeface="Times New Roman"/>
                          <a:cs typeface="Calibri"/>
                        </a:rPr>
                        <a:t>Patterson R.S. [12]</a:t>
                      </a:r>
                      <a:endParaRPr lang="ru-RU" sz="2400" dirty="0">
                        <a:latin typeface="Calibri"/>
                        <a:ea typeface="Times New Roman"/>
                        <a:cs typeface="Calibri"/>
                      </a:endParaRPr>
                    </a:p>
                  </a:txBody>
                  <a:tcPr marL="68580" marR="68580" marT="0" marB="0"/>
                </a:tc>
              </a:tr>
              <a:tr h="533400">
                <a:tc>
                  <a:txBody>
                    <a:bodyPr/>
                    <a:lstStyle/>
                    <a:p>
                      <a:pPr algn="l">
                        <a:lnSpc>
                          <a:spcPct val="115000"/>
                        </a:lnSpc>
                        <a:spcAft>
                          <a:spcPts val="1000"/>
                        </a:spcAft>
                      </a:pPr>
                      <a:r>
                        <a:rPr lang="az-Latn-AZ" sz="2400" dirty="0"/>
                        <a:t>7300</a:t>
                      </a:r>
                      <a:endParaRPr lang="ru-RU" sz="2400" dirty="0">
                        <a:latin typeface="Times New Roman" pitchFamily="18" charset="0"/>
                        <a:ea typeface="Times New Roman"/>
                        <a:cs typeface="Times New Roman" pitchFamily="18" charset="0"/>
                      </a:endParaRPr>
                    </a:p>
                  </a:txBody>
                  <a:tcPr marL="68580" marR="68580" marT="0" marB="0"/>
                </a:tc>
                <a:tc>
                  <a:txBody>
                    <a:bodyPr/>
                    <a:lstStyle/>
                    <a:p>
                      <a:pPr algn="l">
                        <a:lnSpc>
                          <a:spcPct val="115000"/>
                        </a:lnSpc>
                        <a:spcAft>
                          <a:spcPts val="1000"/>
                        </a:spcAft>
                      </a:pPr>
                      <a:r>
                        <a:rPr lang="az-Latn-AZ" sz="2800" dirty="0">
                          <a:latin typeface="Times New Roman"/>
                          <a:ea typeface="Times New Roman"/>
                          <a:cs typeface="Calibri"/>
                        </a:rPr>
                        <a:t>0.9</a:t>
                      </a:r>
                      <a:endParaRPr lang="ru-RU" sz="2800" dirty="0">
                        <a:latin typeface="Calibri"/>
                        <a:ea typeface="Times New Roman"/>
                        <a:cs typeface="Calibri"/>
                      </a:endParaRPr>
                    </a:p>
                  </a:txBody>
                  <a:tcPr marL="68580" marR="68580" marT="0" marB="0"/>
                </a:tc>
                <a:tc>
                  <a:txBody>
                    <a:bodyPr/>
                    <a:lstStyle/>
                    <a:p>
                      <a:pPr algn="l">
                        <a:lnSpc>
                          <a:spcPct val="115000"/>
                        </a:lnSpc>
                        <a:spcAft>
                          <a:spcPts val="1000"/>
                        </a:spcAft>
                      </a:pPr>
                      <a:r>
                        <a:rPr lang="en-US" sz="2400" dirty="0">
                          <a:latin typeface="Times New Roman"/>
                          <a:ea typeface="Times New Roman"/>
                          <a:cs typeface="Calibri"/>
                        </a:rPr>
                        <a:t>Ferro A.A., </a:t>
                      </a:r>
                      <a:r>
                        <a:rPr lang="en-US" sz="2400" dirty="0" err="1">
                          <a:latin typeface="Times New Roman"/>
                          <a:ea typeface="Times New Roman"/>
                          <a:cs typeface="Calibri"/>
                        </a:rPr>
                        <a:t>Parrao</a:t>
                      </a:r>
                      <a:r>
                        <a:rPr lang="en-US" sz="2400" dirty="0">
                          <a:latin typeface="Times New Roman"/>
                          <a:ea typeface="Times New Roman"/>
                          <a:cs typeface="Calibri"/>
                        </a:rPr>
                        <a:t> L., </a:t>
                      </a:r>
                      <a:r>
                        <a:rPr lang="en-US" sz="2400" dirty="0" err="1">
                          <a:latin typeface="Times New Roman"/>
                          <a:ea typeface="Times New Roman"/>
                          <a:cs typeface="Calibri"/>
                        </a:rPr>
                        <a:t>Giridhar</a:t>
                      </a:r>
                      <a:r>
                        <a:rPr lang="en-US" sz="2400" dirty="0">
                          <a:latin typeface="Times New Roman"/>
                          <a:ea typeface="Times New Roman"/>
                          <a:cs typeface="Calibri"/>
                        </a:rPr>
                        <a:t> S. </a:t>
                      </a:r>
                      <a:r>
                        <a:rPr lang="az-Latn-AZ" sz="2400" dirty="0">
                          <a:latin typeface="Times New Roman"/>
                          <a:ea typeface="Times New Roman"/>
                          <a:cs typeface="Calibri"/>
                        </a:rPr>
                        <a:t>[13]</a:t>
                      </a:r>
                      <a:endParaRPr lang="ru-RU" sz="2400" dirty="0">
                        <a:latin typeface="Calibri"/>
                        <a:ea typeface="Times New Roman"/>
                        <a:cs typeface="Calibri"/>
                      </a:endParaRPr>
                    </a:p>
                  </a:txBody>
                  <a:tcPr marL="68580" marR="68580" marT="0" marB="0"/>
                </a:tc>
              </a:tr>
              <a:tr h="457200">
                <a:tc>
                  <a:txBody>
                    <a:bodyPr/>
                    <a:lstStyle/>
                    <a:p>
                      <a:pPr algn="l">
                        <a:lnSpc>
                          <a:spcPct val="115000"/>
                        </a:lnSpc>
                        <a:spcAft>
                          <a:spcPts val="1000"/>
                        </a:spcAft>
                      </a:pPr>
                      <a:r>
                        <a:rPr lang="az-Latn-AZ" sz="2400" dirty="0"/>
                        <a:t>7200</a:t>
                      </a:r>
                      <a:endParaRPr lang="ru-RU" sz="2400" dirty="0">
                        <a:latin typeface="Times New Roman" pitchFamily="18" charset="0"/>
                        <a:ea typeface="Times New Roman"/>
                        <a:cs typeface="Times New Roman" pitchFamily="18" charset="0"/>
                      </a:endParaRPr>
                    </a:p>
                  </a:txBody>
                  <a:tcPr marL="68580" marR="68580" marT="0" marB="0"/>
                </a:tc>
                <a:tc>
                  <a:txBody>
                    <a:bodyPr/>
                    <a:lstStyle/>
                    <a:p>
                      <a:pPr algn="l">
                        <a:lnSpc>
                          <a:spcPct val="115000"/>
                        </a:lnSpc>
                        <a:spcAft>
                          <a:spcPts val="1000"/>
                        </a:spcAft>
                      </a:pPr>
                      <a:r>
                        <a:rPr lang="az-Latn-AZ" sz="2800" dirty="0">
                          <a:latin typeface="Times New Roman"/>
                          <a:ea typeface="Times New Roman"/>
                          <a:cs typeface="Calibri"/>
                        </a:rPr>
                        <a:t>0.4</a:t>
                      </a:r>
                      <a:endParaRPr lang="ru-RU" sz="2800" dirty="0">
                        <a:latin typeface="Calibri"/>
                        <a:ea typeface="Times New Roman"/>
                        <a:cs typeface="Calibri"/>
                      </a:endParaRPr>
                    </a:p>
                  </a:txBody>
                  <a:tcPr marL="68580" marR="68580" marT="0" marB="0"/>
                </a:tc>
                <a:tc>
                  <a:txBody>
                    <a:bodyPr/>
                    <a:lstStyle/>
                    <a:p>
                      <a:pPr algn="l">
                        <a:lnSpc>
                          <a:spcPct val="115000"/>
                        </a:lnSpc>
                        <a:spcAft>
                          <a:spcPts val="1000"/>
                        </a:spcAft>
                      </a:pPr>
                      <a:r>
                        <a:rPr lang="en-US" sz="2400" dirty="0" err="1">
                          <a:latin typeface="Times New Roman"/>
                          <a:ea typeface="Times New Roman"/>
                          <a:cs typeface="Calibri"/>
                        </a:rPr>
                        <a:t>Rosenzweig</a:t>
                      </a:r>
                      <a:r>
                        <a:rPr lang="en-US" sz="2400" dirty="0">
                          <a:latin typeface="Times New Roman"/>
                          <a:ea typeface="Times New Roman"/>
                          <a:cs typeface="Calibri"/>
                        </a:rPr>
                        <a:t> P., Anderson L.S., [14]</a:t>
                      </a:r>
                      <a:endParaRPr lang="ru-RU" sz="2400" dirty="0">
                        <a:latin typeface="Calibri"/>
                        <a:ea typeface="Times New Roman"/>
                        <a:cs typeface="Calibri"/>
                      </a:endParaRPr>
                    </a:p>
                  </a:txBody>
                  <a:tcPr marL="68580" marR="68580" marT="0" marB="0"/>
                </a:tc>
              </a:tr>
              <a:tr h="457200">
                <a:tc>
                  <a:txBody>
                    <a:bodyPr/>
                    <a:lstStyle/>
                    <a:p>
                      <a:pPr algn="l">
                        <a:lnSpc>
                          <a:spcPct val="115000"/>
                        </a:lnSpc>
                        <a:spcAft>
                          <a:spcPts val="1000"/>
                        </a:spcAft>
                      </a:pPr>
                      <a:r>
                        <a:rPr lang="az-Latn-AZ" sz="2400" dirty="0"/>
                        <a:t>6700</a:t>
                      </a:r>
                      <a:endParaRPr lang="ru-RU" sz="2400" dirty="0">
                        <a:latin typeface="Times New Roman" pitchFamily="18" charset="0"/>
                        <a:ea typeface="Times New Roman"/>
                        <a:cs typeface="Times New Roman" pitchFamily="18" charset="0"/>
                      </a:endParaRPr>
                    </a:p>
                  </a:txBody>
                  <a:tcPr marL="68580" marR="68580" marT="0" marB="0"/>
                </a:tc>
                <a:tc>
                  <a:txBody>
                    <a:bodyPr/>
                    <a:lstStyle/>
                    <a:p>
                      <a:pPr algn="l">
                        <a:lnSpc>
                          <a:spcPct val="115000"/>
                        </a:lnSpc>
                        <a:spcAft>
                          <a:spcPts val="1000"/>
                        </a:spcAft>
                      </a:pPr>
                      <a:r>
                        <a:rPr lang="az-Latn-AZ" sz="2800" dirty="0">
                          <a:latin typeface="Times New Roman"/>
                          <a:ea typeface="Times New Roman"/>
                          <a:cs typeface="Calibri"/>
                        </a:rPr>
                        <a:t>-</a:t>
                      </a:r>
                      <a:endParaRPr lang="ru-RU" sz="2800" dirty="0">
                        <a:latin typeface="Calibri"/>
                        <a:ea typeface="Times New Roman"/>
                        <a:cs typeface="Calibri"/>
                      </a:endParaRPr>
                    </a:p>
                  </a:txBody>
                  <a:tcPr marL="68580" marR="68580" marT="0" marB="0"/>
                </a:tc>
                <a:tc>
                  <a:txBody>
                    <a:bodyPr/>
                    <a:lstStyle/>
                    <a:p>
                      <a:pPr algn="l">
                        <a:lnSpc>
                          <a:spcPct val="115000"/>
                        </a:lnSpc>
                        <a:spcAft>
                          <a:spcPts val="1000"/>
                        </a:spcAft>
                      </a:pPr>
                      <a:r>
                        <a:rPr lang="az-Latn-AZ" sz="2400" dirty="0">
                          <a:latin typeface="Times New Roman"/>
                          <a:ea typeface="Times New Roman"/>
                          <a:cs typeface="Calibri"/>
                        </a:rPr>
                        <a:t>Schmidt E.G. [19]</a:t>
                      </a:r>
                      <a:endParaRPr lang="ru-RU" sz="2400" dirty="0">
                        <a:latin typeface="Calibri"/>
                        <a:ea typeface="Times New Roman"/>
                        <a:cs typeface="Calibri"/>
                      </a:endParaRPr>
                    </a:p>
                  </a:txBody>
                  <a:tcPr marL="68580" marR="68580" marT="0" marB="0"/>
                </a:tc>
              </a:tr>
              <a:tr h="533400">
                <a:tc>
                  <a:txBody>
                    <a:bodyPr/>
                    <a:lstStyle/>
                    <a:p>
                      <a:pPr algn="l">
                        <a:lnSpc>
                          <a:spcPct val="115000"/>
                        </a:lnSpc>
                        <a:spcAft>
                          <a:spcPts val="1000"/>
                        </a:spcAft>
                      </a:pPr>
                      <a:r>
                        <a:rPr lang="az-Latn-AZ" sz="2400" dirty="0"/>
                        <a:t>7341±110</a:t>
                      </a:r>
                      <a:endParaRPr lang="ru-RU" sz="2400" dirty="0">
                        <a:latin typeface="Times New Roman" pitchFamily="18" charset="0"/>
                        <a:ea typeface="Times New Roman"/>
                        <a:cs typeface="Times New Roman" pitchFamily="18" charset="0"/>
                      </a:endParaRPr>
                    </a:p>
                  </a:txBody>
                  <a:tcPr marL="68580" marR="68580" marT="0" marB="0"/>
                </a:tc>
                <a:tc>
                  <a:txBody>
                    <a:bodyPr/>
                    <a:lstStyle/>
                    <a:p>
                      <a:pPr algn="l">
                        <a:lnSpc>
                          <a:spcPct val="115000"/>
                        </a:lnSpc>
                        <a:spcAft>
                          <a:spcPts val="1000"/>
                        </a:spcAft>
                      </a:pPr>
                      <a:r>
                        <a:rPr lang="az-Latn-AZ" sz="2800" dirty="0">
                          <a:latin typeface="Times New Roman"/>
                          <a:ea typeface="Times New Roman"/>
                          <a:cs typeface="Calibri"/>
                        </a:rPr>
                        <a:t>-</a:t>
                      </a:r>
                      <a:endParaRPr lang="ru-RU" sz="2800" dirty="0">
                        <a:latin typeface="Calibri"/>
                        <a:ea typeface="Times New Roman"/>
                        <a:cs typeface="Calibri"/>
                      </a:endParaRPr>
                    </a:p>
                  </a:txBody>
                  <a:tcPr marL="68580" marR="68580" marT="0" marB="0"/>
                </a:tc>
                <a:tc>
                  <a:txBody>
                    <a:bodyPr/>
                    <a:lstStyle/>
                    <a:p>
                      <a:pPr algn="l">
                        <a:lnSpc>
                          <a:spcPct val="115000"/>
                        </a:lnSpc>
                        <a:spcAft>
                          <a:spcPts val="1000"/>
                        </a:spcAft>
                      </a:pPr>
                      <a:r>
                        <a:rPr lang="az-Latn-AZ" sz="2400" dirty="0">
                          <a:latin typeface="Times New Roman"/>
                          <a:ea typeface="Times New Roman"/>
                          <a:cs typeface="Calibri"/>
                        </a:rPr>
                        <a:t>Kovtyukh V. V., [20]</a:t>
                      </a:r>
                      <a:endParaRPr lang="ru-RU" sz="2400" dirty="0">
                        <a:latin typeface="Calibri"/>
                        <a:ea typeface="Times New Roman"/>
                        <a:cs typeface="Calibri"/>
                      </a:endParaRPr>
                    </a:p>
                  </a:txBody>
                  <a:tcPr marL="68580" marR="68580" marT="0" marB="0"/>
                </a:tc>
              </a:tr>
              <a:tr h="822960">
                <a:tc>
                  <a:txBody>
                    <a:bodyPr/>
                    <a:lstStyle/>
                    <a:p>
                      <a:pPr algn="l">
                        <a:lnSpc>
                          <a:spcPct val="115000"/>
                        </a:lnSpc>
                        <a:spcAft>
                          <a:spcPts val="1000"/>
                        </a:spcAft>
                      </a:pPr>
                      <a:r>
                        <a:rPr lang="az-Latn-AZ" sz="2400" dirty="0"/>
                        <a:t>7300±200K</a:t>
                      </a:r>
                      <a:endParaRPr lang="ru-RU" sz="2400" dirty="0">
                        <a:latin typeface="Times New Roman" pitchFamily="18" charset="0"/>
                        <a:ea typeface="Times New Roman"/>
                        <a:cs typeface="Times New Roman" pitchFamily="18" charset="0"/>
                      </a:endParaRPr>
                    </a:p>
                  </a:txBody>
                  <a:tcPr marL="68580" marR="68580" marT="0" marB="0"/>
                </a:tc>
                <a:tc>
                  <a:txBody>
                    <a:bodyPr/>
                    <a:lstStyle/>
                    <a:p>
                      <a:pPr algn="l">
                        <a:lnSpc>
                          <a:spcPct val="115000"/>
                        </a:lnSpc>
                        <a:spcAft>
                          <a:spcPts val="1000"/>
                        </a:spcAft>
                      </a:pPr>
                      <a:r>
                        <a:rPr lang="az-Latn-AZ" sz="2800" dirty="0">
                          <a:latin typeface="Times New Roman"/>
                          <a:ea typeface="Times New Roman"/>
                          <a:cs typeface="Calibri"/>
                        </a:rPr>
                        <a:t>0.25±0.2</a:t>
                      </a:r>
                      <a:endParaRPr lang="ru-RU" sz="2800" dirty="0">
                        <a:latin typeface="Calibri"/>
                        <a:ea typeface="Times New Roman"/>
                        <a:cs typeface="Calibri"/>
                      </a:endParaRPr>
                    </a:p>
                  </a:txBody>
                  <a:tcPr marL="68580" marR="68580" marT="0" marB="0"/>
                </a:tc>
                <a:tc>
                  <a:txBody>
                    <a:bodyPr/>
                    <a:lstStyle/>
                    <a:p>
                      <a:pPr algn="l">
                        <a:lnSpc>
                          <a:spcPct val="115000"/>
                        </a:lnSpc>
                        <a:spcAft>
                          <a:spcPts val="1000"/>
                        </a:spcAft>
                      </a:pPr>
                      <a:r>
                        <a:rPr lang="az-Latn-AZ" sz="2400" dirty="0">
                          <a:latin typeface="Times New Roman"/>
                          <a:ea typeface="Times New Roman"/>
                          <a:cs typeface="Calibri"/>
                        </a:rPr>
                        <a:t>Bizim nəticələr</a:t>
                      </a:r>
                      <a:endParaRPr lang="ru-RU" sz="2400" dirty="0">
                        <a:latin typeface="Calibri"/>
                        <a:ea typeface="Times New Roman"/>
                        <a:cs typeface="Calibri"/>
                      </a:endParaRPr>
                    </a:p>
                  </a:txBody>
                  <a:tcPr marL="68580" marR="68580" marT="0" marB="0"/>
                </a:tc>
              </a:tr>
            </a:tbl>
          </a:graphicData>
        </a:graphic>
      </p:graphicFrame>
    </p:spTree>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457200"/>
            <a:ext cx="8229600" cy="838200"/>
          </a:xfrm>
        </p:spPr>
        <p:txBody>
          <a:bodyPr>
            <a:normAutofit fontScale="90000"/>
          </a:bodyPr>
          <a:lstStyle/>
          <a:p>
            <a:pPr algn="ctr"/>
            <a:r>
              <a:rPr lang="ru-RU" dirty="0" smtClean="0"/>
              <a:t/>
            </a:r>
            <a:br>
              <a:rPr lang="ru-RU" dirty="0" smtClean="0"/>
            </a:br>
            <a:r>
              <a:rPr lang="az-Latn-AZ" b="1" dirty="0" smtClean="0">
                <a:solidFill>
                  <a:schemeClr val="bg1"/>
                </a:solidFill>
                <a:effectLst/>
                <a:latin typeface="Times New Roman" pitchFamily="18" charset="0"/>
                <a:cs typeface="Times New Roman" pitchFamily="18" charset="0"/>
              </a:rPr>
              <a:t> </a:t>
            </a:r>
            <a:r>
              <a:rPr lang="az-Latn-AZ" sz="3100" b="1" dirty="0" smtClean="0">
                <a:solidFill>
                  <a:schemeClr val="bg1"/>
                </a:solidFill>
                <a:effectLst/>
                <a:latin typeface="Times New Roman" pitchFamily="18" charset="0"/>
                <a:cs typeface="Times New Roman" pitchFamily="18" charset="0"/>
              </a:rPr>
              <a:t>MİKROTURBULENTLİYİN TƏDQİQİ</a:t>
            </a:r>
            <a:endParaRPr lang="ru-RU" sz="3100" dirty="0">
              <a:effectLst/>
            </a:endParaRPr>
          </a:p>
        </p:txBody>
      </p:sp>
      <p:sp>
        <p:nvSpPr>
          <p:cNvPr id="3" name="Содержимое 2"/>
          <p:cNvSpPr>
            <a:spLocks noGrp="1"/>
          </p:cNvSpPr>
          <p:nvPr>
            <p:ph idx="1"/>
          </p:nvPr>
        </p:nvSpPr>
        <p:spPr/>
        <p:txBody>
          <a:bodyPr/>
          <a:lstStyle/>
          <a:p>
            <a:endParaRPr lang="ru-RU" dirty="0"/>
          </a:p>
        </p:txBody>
      </p:sp>
      <p:sp>
        <p:nvSpPr>
          <p:cNvPr id="4" name="Скругленный прямоугольник 3"/>
          <p:cNvSpPr/>
          <p:nvPr/>
        </p:nvSpPr>
        <p:spPr>
          <a:xfrm>
            <a:off x="228600" y="1676400"/>
            <a:ext cx="8686800" cy="5029200"/>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5" name="Rectangle 1"/>
          <p:cNvSpPr>
            <a:spLocks noChangeArrowheads="1"/>
          </p:cNvSpPr>
          <p:nvPr/>
        </p:nvSpPr>
        <p:spPr bwMode="auto">
          <a:xfrm>
            <a:off x="609600" y="1981200"/>
            <a:ext cx="8153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az-Latn-AZ" sz="20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endParaRPr kumimoji="0" lang="az-Latn-AZ" sz="20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sym typeface="Symbol" pitchFamily="18" charset="2"/>
            </a:endParaRPr>
          </a:p>
        </p:txBody>
      </p:sp>
      <p:sp>
        <p:nvSpPr>
          <p:cNvPr id="61442" name="Rectangle 2"/>
          <p:cNvSpPr>
            <a:spLocks noChangeArrowheads="1"/>
          </p:cNvSpPr>
          <p:nvPr/>
        </p:nvSpPr>
        <p:spPr bwMode="auto">
          <a:xfrm>
            <a:off x="304800" y="2057400"/>
            <a:ext cx="86106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Mikroturbulentliyin dəqiq tədqiq etmək üçün hər hansı atom və iona məxsus geniş ekvivalent enliklər diapazonunu əhatə edən çoxlu sayda xətlər olmalıdır. </a:t>
            </a:r>
            <a:r>
              <a:rPr kumimoji="0" lang="en-AU"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φ</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Cas ulduzunun spektrində ən çox müşahidə olunan  xətlər FeI-ə məxsus xətlərdir, həmçinin bu xətlərin osillyator gücləri daha dəqiq təyin edilmişdir. </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en-AU"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φ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Cas ulduzu üçün </a:t>
            </a:r>
          </a:p>
          <a:p>
            <a:pPr marL="0" marR="0" lvl="0" indent="449263" algn="ctr" defTabSz="914400" rtl="0" eaLnBrk="0" fontAlgn="base" latinLnBrk="0" hangingPunct="0">
              <a:lnSpc>
                <a:spcPct val="100000"/>
              </a:lnSpc>
              <a:spcBef>
                <a:spcPct val="0"/>
              </a:spcBef>
              <a:spcAft>
                <a:spcPct val="0"/>
              </a:spcAft>
              <a:buClrTx/>
              <a:buSzTx/>
              <a:buFontTx/>
              <a:buNone/>
              <a:tabLst/>
            </a:pP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T</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eff</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=7300±200K, lgg=0.25±0.2 </a:t>
            </a: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parametrli model seçilir və bu model əsasında mikroturbulent hərəkət sürətinin müxtəlif qiymətlərində lgε(FeI) miqdarı hesablanmışdır. Müəyyən edilmişdir ki, ancaq </a:t>
            </a:r>
          </a:p>
          <a:p>
            <a:pPr marL="0" marR="0" lvl="0" indent="449263" algn="ctr" defTabSz="914400" rtl="0" eaLnBrk="0" fontAlgn="base" latinLnBrk="0" hangingPunct="0">
              <a:lnSpc>
                <a:spcPct val="100000"/>
              </a:lnSpc>
              <a:spcBef>
                <a:spcPct val="0"/>
              </a:spcBef>
              <a:spcAft>
                <a:spcPct val="0"/>
              </a:spcAft>
              <a:buClrTx/>
              <a:buSzTx/>
              <a:buFontTx/>
              <a:buNone/>
              <a:tabLst/>
            </a:pP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ξ</a:t>
            </a:r>
            <a:r>
              <a:rPr kumimoji="0" lang="az-Latn-AZ" sz="2400" b="1"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t</a:t>
            </a:r>
            <a:r>
              <a:rPr kumimoji="0" lang="az-Latn-AZ" sz="24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=14 km/san </a:t>
            </a: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olduqda</a:t>
            </a:r>
            <a:r>
              <a:rPr kumimoji="0" lang="az-Latn-AZ" sz="2400" b="0" i="0" u="none" strike="noStrike" cap="none" normalizeH="0" dirty="0" smtClean="0">
                <a:ln>
                  <a:noFill/>
                </a:ln>
                <a:solidFill>
                  <a:schemeClr val="bg1"/>
                </a:solidFill>
                <a:effectLst/>
                <a:latin typeface="Times New Roman" pitchFamily="18" charset="0"/>
                <a:ea typeface="Times New Roman" pitchFamily="18" charset="0"/>
                <a:cs typeface="Times New Roman" pitchFamily="18" charset="0"/>
              </a:rPr>
              <a:t> </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lgε ilə W</a:t>
            </a:r>
            <a:r>
              <a:rPr kumimoji="0" lang="en-AU" sz="2400" b="0" i="0" u="none" strike="noStrike" cap="none" normalizeH="0" baseline="-30000" dirty="0" smtClean="0">
                <a:ln>
                  <a:noFill/>
                </a:ln>
                <a:solidFill>
                  <a:schemeClr val="bg1"/>
                </a:solidFill>
                <a:effectLst/>
                <a:latin typeface="Times New Roman" pitchFamily="18" charset="0"/>
                <a:ea typeface="Times New Roman" pitchFamily="18" charset="0"/>
                <a:cs typeface="Times New Roman" pitchFamily="18" charset="0"/>
              </a:rPr>
              <a:t>λ</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arasında korelyasiya olmur (Şəkil 7). </a:t>
            </a:r>
            <a:endParaRPr kumimoji="0" lang="az-Latn-AZ" sz="24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534400" cy="5715317"/>
          </a:xfrm>
        </p:spPr>
        <p:txBody>
          <a:bodyPr/>
          <a:lstStyle/>
          <a:p>
            <a:endParaRPr lang="ru-RU" dirty="0"/>
          </a:p>
        </p:txBody>
      </p:sp>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9" name="Rectangle 3"/>
          <p:cNvSpPr>
            <a:spLocks noChangeArrowheads="1"/>
          </p:cNvSpPr>
          <p:nvPr/>
        </p:nvSpPr>
        <p:spPr bwMode="auto">
          <a:xfrm>
            <a:off x="838200" y="5867400"/>
            <a:ext cx="74676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96888" algn="ctr" fontAlgn="base">
              <a:spcBef>
                <a:spcPct val="0"/>
              </a:spcBef>
              <a:spcAft>
                <a:spcPct val="0"/>
              </a:spcAft>
            </a:pP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Şəkil</a:t>
            </a:r>
            <a:r>
              <a:rPr kumimoji="0" lang="az-Latn-AZ" sz="2000" b="1" i="0" u="none" strike="noStrike" cap="none" normalizeH="0" dirty="0" smtClean="0">
                <a:ln>
                  <a:noFill/>
                </a:ln>
                <a:solidFill>
                  <a:schemeClr val="bg1"/>
                </a:solidFill>
                <a:effectLst/>
                <a:latin typeface="Times New Roman" pitchFamily="18" charset="0"/>
                <a:ea typeface="MS Mincho" pitchFamily="49" charset="-128"/>
                <a:cs typeface="Times New Roman" pitchFamily="18" charset="0"/>
              </a:rPr>
              <a:t> </a:t>
            </a:r>
            <a:r>
              <a:rPr lang="az-Latn-AZ" sz="2000" b="1" dirty="0" smtClean="0">
                <a:solidFill>
                  <a:schemeClr val="bg1"/>
                </a:solidFill>
                <a:latin typeface="Times New Roman" pitchFamily="18" charset="0"/>
                <a:ea typeface="MS Mincho" pitchFamily="49" charset="-128"/>
                <a:cs typeface="Times New Roman" pitchFamily="18" charset="0"/>
              </a:rPr>
              <a:t>7</a:t>
            </a:r>
            <a:r>
              <a:rPr kumimoji="0" lang="az-Latn-AZ"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a:t>
            </a:r>
            <a:r>
              <a:rPr kumimoji="0" lang="en-US" sz="20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r>
              <a:rPr lang="az-Latn-AZ" sz="2000" b="1" dirty="0" smtClean="0">
                <a:solidFill>
                  <a:schemeClr val="bg1"/>
                </a:solidFill>
                <a:latin typeface="Times New Roman" pitchFamily="18" charset="0"/>
                <a:cs typeface="Times New Roman" pitchFamily="18" charset="0"/>
              </a:rPr>
              <a:t>ξ</a:t>
            </a:r>
            <a:r>
              <a:rPr lang="az-Latn-AZ" sz="2000" b="1" baseline="-25000" dirty="0" smtClean="0">
                <a:solidFill>
                  <a:schemeClr val="bg1"/>
                </a:solidFill>
                <a:latin typeface="Times New Roman" pitchFamily="18" charset="0"/>
                <a:cs typeface="Times New Roman" pitchFamily="18" charset="0"/>
              </a:rPr>
              <a:t>t</a:t>
            </a:r>
            <a:r>
              <a:rPr lang="az-Latn-AZ" sz="2000" b="1" dirty="0" smtClean="0">
                <a:solidFill>
                  <a:schemeClr val="bg1"/>
                </a:solidFill>
                <a:latin typeface="Times New Roman" pitchFamily="18" charset="0"/>
                <a:cs typeface="Times New Roman" pitchFamily="18" charset="0"/>
              </a:rPr>
              <a:t>=14km/san olduqda lgε(FeI)-in W</a:t>
            </a:r>
            <a:r>
              <a:rPr lang="en-US" sz="2000" b="1" baseline="-25000" dirty="0" smtClean="0">
                <a:solidFill>
                  <a:schemeClr val="bg1"/>
                </a:solidFill>
                <a:latin typeface="Times New Roman" pitchFamily="18" charset="0"/>
                <a:cs typeface="Times New Roman" pitchFamily="18" charset="0"/>
              </a:rPr>
              <a:t>λ</a:t>
            </a:r>
            <a:r>
              <a:rPr lang="en-US" sz="2000" b="1" dirty="0" smtClean="0">
                <a:solidFill>
                  <a:schemeClr val="bg1"/>
                </a:solidFill>
                <a:latin typeface="Times New Roman" pitchFamily="18" charset="0"/>
                <a:cs typeface="Times New Roman" pitchFamily="18" charset="0"/>
              </a:rPr>
              <a:t>-</a:t>
            </a:r>
            <a:r>
              <a:rPr lang="en-US" sz="2000" b="1" dirty="0" err="1" smtClean="0">
                <a:solidFill>
                  <a:schemeClr val="bg1"/>
                </a:solidFill>
                <a:latin typeface="Times New Roman" pitchFamily="18" charset="0"/>
                <a:cs typeface="Times New Roman" pitchFamily="18" charset="0"/>
              </a:rPr>
              <a:t>dan</a:t>
            </a:r>
            <a:r>
              <a:rPr lang="en-US" sz="2000" b="1" dirty="0" smtClean="0">
                <a:solidFill>
                  <a:schemeClr val="bg1"/>
                </a:solidFill>
                <a:latin typeface="Times New Roman" pitchFamily="18" charset="0"/>
                <a:cs typeface="Times New Roman" pitchFamily="18" charset="0"/>
              </a:rPr>
              <a:t> as</a:t>
            </a:r>
            <a:r>
              <a:rPr lang="az-Latn-AZ" sz="2000" b="1" dirty="0" smtClean="0">
                <a:solidFill>
                  <a:schemeClr val="bg1"/>
                </a:solidFill>
                <a:latin typeface="Times New Roman" pitchFamily="18" charset="0"/>
                <a:cs typeface="Times New Roman" pitchFamily="18" charset="0"/>
              </a:rPr>
              <a:t>ı</a:t>
            </a:r>
            <a:r>
              <a:rPr lang="en-US" sz="2000" b="1" dirty="0" err="1" smtClean="0">
                <a:solidFill>
                  <a:schemeClr val="bg1"/>
                </a:solidFill>
                <a:latin typeface="Times New Roman" pitchFamily="18" charset="0"/>
                <a:cs typeface="Times New Roman" pitchFamily="18" charset="0"/>
              </a:rPr>
              <a:t>lılı</a:t>
            </a:r>
            <a:r>
              <a:rPr lang="az-Latn-AZ" sz="2000" b="1" dirty="0" smtClean="0">
                <a:solidFill>
                  <a:schemeClr val="bg1"/>
                </a:solidFill>
                <a:latin typeface="Times New Roman" pitchFamily="18" charset="0"/>
                <a:cs typeface="Times New Roman" pitchFamily="18" charset="0"/>
              </a:rPr>
              <a:t>ğ</a:t>
            </a:r>
            <a:r>
              <a:rPr lang="en-US" sz="2000" b="1" dirty="0" smtClean="0">
                <a:solidFill>
                  <a:schemeClr val="bg1"/>
                </a:solidFill>
                <a:latin typeface="Times New Roman" pitchFamily="18" charset="0"/>
                <a:cs typeface="Times New Roman" pitchFamily="18" charset="0"/>
              </a:rPr>
              <a:t>ı</a:t>
            </a:r>
            <a:r>
              <a:rPr lang="az-Latn-AZ" sz="2000" b="1" dirty="0" smtClean="0">
                <a:solidFill>
                  <a:schemeClr val="bg1"/>
                </a:solidFill>
                <a:latin typeface="Times New Roman" pitchFamily="18" charset="0"/>
                <a:cs typeface="Times New Roman" pitchFamily="18" charset="0"/>
              </a:rPr>
              <a:t>. </a:t>
            </a:r>
            <a:endParaRPr kumimoji="0" lang="az-Latn-AZ" sz="2000" b="1" i="0" u="none" strike="noStrike" cap="none" normalizeH="0" baseline="0" dirty="0" smtClean="0">
              <a:ln>
                <a:noFill/>
              </a:ln>
              <a:solidFill>
                <a:schemeClr val="bg1"/>
              </a:solidFill>
              <a:effectLst/>
              <a:latin typeface="Times New Roman" pitchFamily="18" charset="0"/>
              <a:cs typeface="Times New Roman" pitchFamily="18" charset="0"/>
            </a:endParaRPr>
          </a:p>
        </p:txBody>
      </p:sp>
      <p:pic>
        <p:nvPicPr>
          <p:cNvPr id="64515" name="Picture 3"/>
          <p:cNvPicPr>
            <a:picLocks noChangeAspect="1" noChangeArrowheads="1"/>
          </p:cNvPicPr>
          <p:nvPr/>
        </p:nvPicPr>
        <p:blipFill>
          <a:blip r:embed="rId2" cstate="print"/>
          <a:srcRect/>
          <a:stretch>
            <a:fillRect/>
          </a:stretch>
        </p:blipFill>
        <p:spPr bwMode="auto">
          <a:xfrm>
            <a:off x="457200" y="457200"/>
            <a:ext cx="8305800" cy="51054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04800" y="685800"/>
            <a:ext cx="8610600" cy="6019800"/>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5" name="Содержимое 4"/>
          <p:cNvGraphicFramePr>
            <a:graphicFrameLocks noGrp="1"/>
          </p:cNvGraphicFramePr>
          <p:nvPr>
            <p:ph idx="1"/>
          </p:nvPr>
        </p:nvGraphicFramePr>
        <p:xfrm>
          <a:off x="990600" y="914400"/>
          <a:ext cx="7162800" cy="5444819"/>
        </p:xfrm>
        <a:graphic>
          <a:graphicData uri="http://schemas.openxmlformats.org/drawingml/2006/table">
            <a:tbl>
              <a:tblPr firstRow="1" bandRow="1">
                <a:tableStyleId>{93296810-A885-4BE3-A3E7-6D5BEEA58F35}</a:tableStyleId>
              </a:tblPr>
              <a:tblGrid>
                <a:gridCol w="2387600"/>
                <a:gridCol w="2915627"/>
                <a:gridCol w="1859573"/>
              </a:tblGrid>
              <a:tr h="775908">
                <a:tc>
                  <a:txBody>
                    <a:bodyPr/>
                    <a:lstStyle/>
                    <a:p>
                      <a:pPr>
                        <a:lnSpc>
                          <a:spcPct val="115000"/>
                        </a:lnSpc>
                        <a:spcAft>
                          <a:spcPts val="1000"/>
                        </a:spcAft>
                      </a:pPr>
                      <a:r>
                        <a:rPr lang="az-Latn-AZ" sz="2400" dirty="0">
                          <a:latin typeface="Times New Roman"/>
                          <a:ea typeface="Times New Roman"/>
                          <a:cs typeface="Calibri"/>
                        </a:rPr>
                        <a:t>ξ</a:t>
                      </a:r>
                      <a:r>
                        <a:rPr lang="az-Latn-AZ" sz="2400" baseline="-25000" dirty="0">
                          <a:latin typeface="Times New Roman"/>
                          <a:ea typeface="Times New Roman"/>
                          <a:cs typeface="Calibri"/>
                        </a:rPr>
                        <a:t>t</a:t>
                      </a:r>
                      <a:r>
                        <a:rPr lang="az-Latn-AZ" sz="2400" dirty="0">
                          <a:latin typeface="Times New Roman"/>
                          <a:ea typeface="Times New Roman"/>
                          <a:cs typeface="Calibri"/>
                        </a:rPr>
                        <a:t>, km</a:t>
                      </a:r>
                      <a:r>
                        <a:rPr lang="en-US" sz="2400" dirty="0">
                          <a:latin typeface="Times New Roman"/>
                          <a:ea typeface="Times New Roman"/>
                          <a:cs typeface="Calibri"/>
                        </a:rPr>
                        <a:t>/s</a:t>
                      </a:r>
                      <a:endParaRPr lang="ru-RU" sz="2400" dirty="0">
                        <a:latin typeface="Calibri"/>
                        <a:ea typeface="Times New Roman"/>
                        <a:cs typeface="Calibri"/>
                      </a:endParaRPr>
                    </a:p>
                  </a:txBody>
                  <a:tcPr marL="68580" marR="68580" marT="0" marB="0"/>
                </a:tc>
                <a:tc>
                  <a:txBody>
                    <a:bodyPr/>
                    <a:lstStyle/>
                    <a:p>
                      <a:pPr>
                        <a:lnSpc>
                          <a:spcPct val="115000"/>
                        </a:lnSpc>
                        <a:spcAft>
                          <a:spcPts val="1000"/>
                        </a:spcAft>
                      </a:pPr>
                      <a:r>
                        <a:rPr lang="az-Latn-AZ" sz="2000" dirty="0">
                          <a:latin typeface="Times New Roman" pitchFamily="18" charset="0"/>
                          <a:ea typeface="Times New Roman"/>
                          <a:cs typeface="Times New Roman" pitchFamily="18" charset="0"/>
                        </a:rPr>
                        <a:t>Müəlliflər</a:t>
                      </a:r>
                      <a:endParaRPr lang="ru-RU" sz="2000" dirty="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en-US" sz="2000" dirty="0" err="1">
                          <a:latin typeface="Times New Roman" pitchFamily="18" charset="0"/>
                          <a:ea typeface="Times New Roman"/>
                          <a:cs typeface="Times New Roman" pitchFamily="18" charset="0"/>
                        </a:rPr>
                        <a:t>Ədəbiyyat</a:t>
                      </a:r>
                      <a:endParaRPr lang="ru-RU" sz="2000" dirty="0">
                        <a:latin typeface="Times New Roman" pitchFamily="18" charset="0"/>
                        <a:ea typeface="Times New Roman"/>
                        <a:cs typeface="Times New Roman" pitchFamily="18" charset="0"/>
                      </a:endParaRPr>
                    </a:p>
                  </a:txBody>
                  <a:tcPr marL="68580" marR="68580" marT="0" marB="0"/>
                </a:tc>
              </a:tr>
              <a:tr h="1676683">
                <a:tc>
                  <a:txBody>
                    <a:bodyPr/>
                    <a:lstStyle/>
                    <a:p>
                      <a:pPr>
                        <a:lnSpc>
                          <a:spcPct val="115000"/>
                        </a:lnSpc>
                        <a:spcAft>
                          <a:spcPts val="1000"/>
                        </a:spcAft>
                      </a:pPr>
                      <a:r>
                        <a:rPr lang="az-Latn-AZ" sz="2400" dirty="0">
                          <a:latin typeface="Times New Roman"/>
                          <a:ea typeface="Times New Roman"/>
                          <a:cs typeface="Calibri"/>
                        </a:rPr>
                        <a:t> 8,7</a:t>
                      </a:r>
                      <a:endParaRPr lang="ru-RU" sz="2400" dirty="0">
                        <a:latin typeface="Calibri"/>
                        <a:ea typeface="Times New Roman"/>
                        <a:cs typeface="Calibri"/>
                      </a:endParaRPr>
                    </a:p>
                  </a:txBody>
                  <a:tcPr marL="68580" marR="68580" marT="0" marB="0"/>
                </a:tc>
                <a:tc>
                  <a:txBody>
                    <a:bodyPr/>
                    <a:lstStyle/>
                    <a:p>
                      <a:pPr>
                        <a:lnSpc>
                          <a:spcPct val="115000"/>
                        </a:lnSpc>
                        <a:spcAft>
                          <a:spcPts val="1000"/>
                        </a:spcAft>
                      </a:pPr>
                      <a:r>
                        <a:rPr lang="az-Latn-AZ" sz="2000">
                          <a:latin typeface="Times New Roman" pitchFamily="18" charset="0"/>
                          <a:ea typeface="Times New Roman"/>
                          <a:cs typeface="Times New Roman" pitchFamily="18" charset="0"/>
                        </a:rPr>
                        <a:t>V. V. Kovtyukh, C. Soubiran,R. E. Luck, D. G. Turner, S. I. Belik, S. M. Andrievsky and F. A.Chekhonadskikh .</a:t>
                      </a:r>
                      <a:endParaRPr lang="ru-RU" sz="20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az-Latn-AZ" sz="2000">
                          <a:latin typeface="Times New Roman" pitchFamily="18" charset="0"/>
                          <a:ea typeface="Times New Roman"/>
                          <a:cs typeface="Times New Roman" pitchFamily="18" charset="0"/>
                        </a:rPr>
                        <a:t>Mon. Not. R. Astron. Soc. 389, 1336–1344 (2008) [2]</a:t>
                      </a:r>
                      <a:endParaRPr lang="ru-RU" sz="2000">
                        <a:latin typeface="Times New Roman" pitchFamily="18" charset="0"/>
                        <a:ea typeface="Times New Roman"/>
                        <a:cs typeface="Times New Roman" pitchFamily="18" charset="0"/>
                      </a:endParaRPr>
                    </a:p>
                  </a:txBody>
                  <a:tcPr marL="68580" marR="68580" marT="0" marB="0"/>
                </a:tc>
              </a:tr>
              <a:tr h="1006010">
                <a:tc>
                  <a:txBody>
                    <a:bodyPr/>
                    <a:lstStyle/>
                    <a:p>
                      <a:pPr>
                        <a:lnSpc>
                          <a:spcPct val="115000"/>
                        </a:lnSpc>
                        <a:spcAft>
                          <a:spcPts val="1000"/>
                        </a:spcAft>
                      </a:pPr>
                      <a:r>
                        <a:rPr lang="az-Latn-AZ" sz="2400" dirty="0">
                          <a:latin typeface="Times New Roman"/>
                          <a:ea typeface="Times New Roman"/>
                          <a:cs typeface="Calibri"/>
                        </a:rPr>
                        <a:t>15,1</a:t>
                      </a:r>
                      <a:endParaRPr lang="ru-RU" sz="2400" dirty="0">
                        <a:latin typeface="Calibri"/>
                        <a:ea typeface="Times New Roman"/>
                        <a:cs typeface="Calibri"/>
                      </a:endParaRPr>
                    </a:p>
                  </a:txBody>
                  <a:tcPr marL="68580" marR="68580" marT="0" marB="0"/>
                </a:tc>
                <a:tc>
                  <a:txBody>
                    <a:bodyPr/>
                    <a:lstStyle/>
                    <a:p>
                      <a:pPr>
                        <a:lnSpc>
                          <a:spcPct val="115000"/>
                        </a:lnSpc>
                        <a:spcAft>
                          <a:spcPts val="1000"/>
                        </a:spcAft>
                      </a:pPr>
                      <a:r>
                        <a:rPr lang="az-Latn-AZ" sz="2000">
                          <a:latin typeface="Times New Roman" pitchFamily="18" charset="0"/>
                          <a:ea typeface="Times New Roman"/>
                          <a:cs typeface="Times New Roman" pitchFamily="18" charset="0"/>
                        </a:rPr>
                        <a:t> </a:t>
                      </a:r>
                      <a:r>
                        <a:rPr lang="en-US" sz="2000">
                          <a:latin typeface="Times New Roman" pitchFamily="18" charset="0"/>
                          <a:ea typeface="Times New Roman"/>
                          <a:cs typeface="Times New Roman" pitchFamily="18" charset="0"/>
                        </a:rPr>
                        <a:t>R.Glebocki. </a:t>
                      </a:r>
                      <a:endParaRPr lang="ru-RU" sz="20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en-US" sz="2000">
                          <a:latin typeface="Times New Roman" pitchFamily="18" charset="0"/>
                          <a:ea typeface="Times New Roman"/>
                          <a:cs typeface="Times New Roman" pitchFamily="18" charset="0"/>
                        </a:rPr>
                        <a:t>Acta Astronomica Vol.23 (1973) №2 </a:t>
                      </a:r>
                      <a:r>
                        <a:rPr lang="az-Latn-AZ" sz="2000">
                          <a:latin typeface="Times New Roman" pitchFamily="18" charset="0"/>
                          <a:ea typeface="Times New Roman"/>
                          <a:cs typeface="Times New Roman" pitchFamily="18" charset="0"/>
                        </a:rPr>
                        <a:t>[3]</a:t>
                      </a:r>
                      <a:endParaRPr lang="ru-RU" sz="2000">
                        <a:latin typeface="Times New Roman" pitchFamily="18" charset="0"/>
                        <a:ea typeface="Times New Roman"/>
                        <a:cs typeface="Times New Roman" pitchFamily="18" charset="0"/>
                      </a:endParaRPr>
                    </a:p>
                  </a:txBody>
                  <a:tcPr marL="68580" marR="68580" marT="0" marB="0"/>
                </a:tc>
              </a:tr>
              <a:tr h="946212">
                <a:tc>
                  <a:txBody>
                    <a:bodyPr/>
                    <a:lstStyle/>
                    <a:p>
                      <a:pPr>
                        <a:lnSpc>
                          <a:spcPct val="115000"/>
                        </a:lnSpc>
                        <a:spcAft>
                          <a:spcPts val="1000"/>
                        </a:spcAft>
                      </a:pPr>
                      <a:r>
                        <a:rPr lang="az-Latn-AZ" sz="2400" dirty="0">
                          <a:latin typeface="Times New Roman"/>
                          <a:ea typeface="Times New Roman"/>
                          <a:cs typeface="Calibri"/>
                        </a:rPr>
                        <a:t>12</a:t>
                      </a:r>
                      <a:endParaRPr lang="ru-RU" sz="2400" dirty="0">
                        <a:latin typeface="Calibri"/>
                        <a:ea typeface="Times New Roman"/>
                        <a:cs typeface="Calibri"/>
                      </a:endParaRPr>
                    </a:p>
                  </a:txBody>
                  <a:tcPr marL="68580" marR="68580" marT="0" marB="0"/>
                </a:tc>
                <a:tc>
                  <a:txBody>
                    <a:bodyPr/>
                    <a:lstStyle/>
                    <a:p>
                      <a:pPr>
                        <a:lnSpc>
                          <a:spcPct val="115000"/>
                        </a:lnSpc>
                        <a:spcAft>
                          <a:spcPts val="1000"/>
                        </a:spcAft>
                      </a:pPr>
                      <a:r>
                        <a:rPr lang="ru-RU" sz="2000" dirty="0">
                          <a:latin typeface="Times New Roman" pitchFamily="18" charset="0"/>
                          <a:ea typeface="Times New Roman"/>
                          <a:cs typeface="Times New Roman" pitchFamily="18" charset="0"/>
                        </a:rPr>
                        <a:t>А.Р. Гасанова, А.М. Халилов. </a:t>
                      </a:r>
                      <a:r>
                        <a:rPr lang="ru-RU" sz="2000" dirty="0">
                          <a:solidFill>
                            <a:schemeClr val="bg1"/>
                          </a:solidFill>
                          <a:latin typeface="Times New Roman" pitchFamily="18" charset="0"/>
                          <a:ea typeface="Times New Roman"/>
                          <a:cs typeface="Times New Roman" pitchFamily="18" charset="0"/>
                        </a:rPr>
                        <a:t>А.Х. </a:t>
                      </a:r>
                      <a:r>
                        <a:rPr lang="ru-RU" sz="2000" dirty="0" err="1">
                          <a:solidFill>
                            <a:schemeClr val="bg1"/>
                          </a:solidFill>
                          <a:latin typeface="Times New Roman" pitchFamily="18" charset="0"/>
                          <a:ea typeface="Times New Roman"/>
                          <a:cs typeface="Times New Roman" pitchFamily="18" charset="0"/>
                        </a:rPr>
                        <a:t>Рзаев</a:t>
                      </a:r>
                      <a:r>
                        <a:rPr lang="az-Latn-AZ" sz="2000" dirty="0">
                          <a:solidFill>
                            <a:schemeClr val="bg1"/>
                          </a:solidFill>
                          <a:latin typeface="Times New Roman" pitchFamily="18" charset="0"/>
                          <a:ea typeface="Times New Roman"/>
                          <a:cs typeface="Times New Roman" pitchFamily="18" charset="0"/>
                        </a:rPr>
                        <a:t>, </a:t>
                      </a:r>
                      <a:endParaRPr lang="ru-RU" sz="2000" dirty="0">
                        <a:solidFill>
                          <a:schemeClr val="bg1"/>
                        </a:solidFill>
                        <a:latin typeface="Times New Roman" pitchFamily="18" charset="0"/>
                        <a:ea typeface="Times New Roman"/>
                        <a:cs typeface="Times New Roman" pitchFamily="18" charset="0"/>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000" dirty="0" err="1" smtClean="0">
                          <a:latin typeface="Times New Roman" pitchFamily="18" charset="0"/>
                          <a:ea typeface="Times New Roman"/>
                          <a:cs typeface="Times New Roman" pitchFamily="18" charset="0"/>
                        </a:rPr>
                        <a:t>Astronomiya</a:t>
                      </a:r>
                      <a:r>
                        <a:rPr lang="en-US" sz="2000" dirty="0" smtClean="0">
                          <a:latin typeface="Times New Roman" pitchFamily="18" charset="0"/>
                          <a:ea typeface="Times New Roman"/>
                          <a:cs typeface="Times New Roman" pitchFamily="18" charset="0"/>
                        </a:rPr>
                        <a:t> </a:t>
                      </a:r>
                      <a:r>
                        <a:rPr lang="en-US" sz="2000" dirty="0" err="1" smtClean="0">
                          <a:latin typeface="Times New Roman" pitchFamily="18" charset="0"/>
                          <a:ea typeface="Times New Roman"/>
                          <a:cs typeface="Times New Roman" pitchFamily="18" charset="0"/>
                        </a:rPr>
                        <a:t>jurnal</a:t>
                      </a:r>
                      <a:r>
                        <a:rPr lang="az-Latn-AZ" sz="2000" dirty="0" smtClean="0">
                          <a:latin typeface="Times New Roman" pitchFamily="18" charset="0"/>
                          <a:ea typeface="Times New Roman"/>
                          <a:cs typeface="Times New Roman" pitchFamily="18" charset="0"/>
                        </a:rPr>
                        <a:t>ı </a:t>
                      </a:r>
                      <a:r>
                        <a:rPr lang="ru-RU" sz="2000" dirty="0" smtClean="0">
                          <a:latin typeface="Times New Roman" pitchFamily="18" charset="0"/>
                          <a:ea typeface="Times New Roman"/>
                          <a:cs typeface="Times New Roman" pitchFamily="18" charset="0"/>
                        </a:rPr>
                        <a:t>[4]</a:t>
                      </a:r>
                    </a:p>
                    <a:p>
                      <a:pPr>
                        <a:lnSpc>
                          <a:spcPct val="115000"/>
                        </a:lnSpc>
                        <a:spcAft>
                          <a:spcPts val="0"/>
                        </a:spcAft>
                      </a:pPr>
                      <a:endParaRPr lang="az-Latn-AZ" sz="2000" dirty="0">
                        <a:latin typeface="Times New Roman" pitchFamily="18" charset="0"/>
                        <a:ea typeface="Times New Roman"/>
                        <a:cs typeface="Times New Roman" pitchFamily="18" charset="0"/>
                      </a:endParaRPr>
                    </a:p>
                  </a:txBody>
                  <a:tcPr marL="68580" marR="68580" marT="0" marB="0"/>
                </a:tc>
              </a:tr>
              <a:tr h="462671">
                <a:tc>
                  <a:txBody>
                    <a:bodyPr/>
                    <a:lstStyle/>
                    <a:p>
                      <a:pPr>
                        <a:lnSpc>
                          <a:spcPct val="115000"/>
                        </a:lnSpc>
                        <a:spcAft>
                          <a:spcPts val="1000"/>
                        </a:spcAft>
                      </a:pPr>
                      <a:r>
                        <a:rPr lang="az-Latn-AZ" sz="2400" dirty="0">
                          <a:latin typeface="Times New Roman"/>
                          <a:ea typeface="Times New Roman"/>
                          <a:cs typeface="Calibri"/>
                        </a:rPr>
                        <a:t>14</a:t>
                      </a:r>
                      <a:endParaRPr lang="ru-RU" sz="2400" dirty="0">
                        <a:latin typeface="Calibri"/>
                        <a:ea typeface="Times New Roman"/>
                        <a:cs typeface="Calibri"/>
                      </a:endParaRPr>
                    </a:p>
                  </a:txBody>
                  <a:tcPr marL="68580" marR="68580" marT="0" marB="0"/>
                </a:tc>
                <a:tc>
                  <a:txBody>
                    <a:bodyPr/>
                    <a:lstStyle/>
                    <a:p>
                      <a:pPr>
                        <a:lnSpc>
                          <a:spcPct val="115000"/>
                        </a:lnSpc>
                        <a:spcAft>
                          <a:spcPts val="1000"/>
                        </a:spcAft>
                      </a:pPr>
                      <a:r>
                        <a:rPr lang="az-Latn-AZ" sz="2000" dirty="0">
                          <a:latin typeface="Times New Roman" pitchFamily="18" charset="0"/>
                          <a:ea typeface="Times New Roman"/>
                          <a:cs typeface="Times New Roman" pitchFamily="18" charset="0"/>
                        </a:rPr>
                        <a:t>Bizim nəticələr </a:t>
                      </a:r>
                      <a:endParaRPr lang="ru-RU" sz="2000" dirty="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endParaRPr lang="az-Latn-AZ" sz="2000" dirty="0">
                        <a:latin typeface="Times New Roman" pitchFamily="18" charset="0"/>
                        <a:ea typeface="Times New Roman"/>
                        <a:cs typeface="Times New Roman" pitchFamily="18" charset="0"/>
                      </a:endParaRPr>
                    </a:p>
                  </a:txBody>
                  <a:tcPr marL="68580" marR="68580" marT="0" marB="0"/>
                </a:tc>
              </a:tr>
            </a:tbl>
          </a:graphicData>
        </a:graphic>
      </p:graphicFrame>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457200"/>
            <a:ext cx="8229600" cy="838200"/>
          </a:xfrm>
        </p:spPr>
        <p:txBody>
          <a:bodyPr>
            <a:normAutofit fontScale="90000"/>
          </a:bodyPr>
          <a:lstStyle/>
          <a:p>
            <a:pPr algn="ctr"/>
            <a:r>
              <a:rPr lang="ru-RU" dirty="0" smtClean="0"/>
              <a:t/>
            </a:r>
            <a:br>
              <a:rPr lang="ru-RU" dirty="0" smtClean="0"/>
            </a:br>
            <a:r>
              <a:rPr lang="az-Latn-AZ" b="1" dirty="0" smtClean="0">
                <a:solidFill>
                  <a:schemeClr val="bg1"/>
                </a:solidFill>
                <a:effectLst/>
                <a:latin typeface="Times New Roman" pitchFamily="18" charset="0"/>
                <a:cs typeface="Times New Roman" pitchFamily="18" charset="0"/>
              </a:rPr>
              <a:t> </a:t>
            </a:r>
            <a:r>
              <a:rPr lang="az-Latn-AZ" sz="3100" b="1" dirty="0" smtClean="0">
                <a:solidFill>
                  <a:schemeClr val="bg1"/>
                </a:solidFill>
                <a:effectLst/>
                <a:latin typeface="Times New Roman" pitchFamily="18" charset="0"/>
                <a:cs typeface="Times New Roman" pitchFamily="18" charset="0"/>
              </a:rPr>
              <a:t>KİMYƏVİ TƏRKİBİN ANALİZİ</a:t>
            </a:r>
            <a:endParaRPr lang="ru-RU" sz="3100" dirty="0">
              <a:effectLst/>
            </a:endParaRPr>
          </a:p>
        </p:txBody>
      </p:sp>
      <p:sp>
        <p:nvSpPr>
          <p:cNvPr id="3" name="Содержимое 2"/>
          <p:cNvSpPr>
            <a:spLocks noGrp="1"/>
          </p:cNvSpPr>
          <p:nvPr>
            <p:ph idx="1"/>
          </p:nvPr>
        </p:nvSpPr>
        <p:spPr/>
        <p:txBody>
          <a:bodyPr/>
          <a:lstStyle/>
          <a:p>
            <a:endParaRPr lang="ru-RU" dirty="0"/>
          </a:p>
        </p:txBody>
      </p:sp>
      <p:sp>
        <p:nvSpPr>
          <p:cNvPr id="4" name="Скругленный прямоугольник 3"/>
          <p:cNvSpPr/>
          <p:nvPr/>
        </p:nvSpPr>
        <p:spPr>
          <a:xfrm>
            <a:off x="228600" y="1295400"/>
            <a:ext cx="8686800" cy="5029200"/>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5" name="Rectangle 1"/>
          <p:cNvSpPr>
            <a:spLocks noChangeArrowheads="1"/>
          </p:cNvSpPr>
          <p:nvPr/>
        </p:nvSpPr>
        <p:spPr bwMode="auto">
          <a:xfrm>
            <a:off x="609600" y="1981200"/>
            <a:ext cx="8153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az-Latn-AZ" sz="2000" b="0"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endParaRPr kumimoji="0" lang="az-Latn-AZ" sz="2000" b="1" i="0" u="none" strike="noStrike" cap="none" normalizeH="0" baseline="-30000" dirty="0" smtClean="0">
              <a:ln>
                <a:noFill/>
              </a:ln>
              <a:solidFill>
                <a:schemeClr val="bg1"/>
              </a:solidFill>
              <a:effectLst/>
              <a:latin typeface="Times New Roman" pitchFamily="18" charset="0"/>
              <a:ea typeface="MS Mincho" pitchFamily="49" charset="-128"/>
              <a:cs typeface="Times New Roman" pitchFamily="18" charset="0"/>
              <a:sym typeface="Symbol" pitchFamily="18" charset="2"/>
            </a:endParaRPr>
          </a:p>
        </p:txBody>
      </p:sp>
      <p:sp>
        <p:nvSpPr>
          <p:cNvPr id="61442" name="Rectangle 2"/>
          <p:cNvSpPr>
            <a:spLocks noChangeArrowheads="1"/>
          </p:cNvSpPr>
          <p:nvPr/>
        </p:nvSpPr>
        <p:spPr bwMode="auto">
          <a:xfrm>
            <a:off x="304800" y="2057400"/>
            <a:ext cx="86106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49263" algn="just" fontAlgn="base">
              <a:spcBef>
                <a:spcPct val="0"/>
              </a:spcBef>
              <a:spcAft>
                <a:spcPct val="0"/>
              </a:spcAft>
            </a:pPr>
            <a:r>
              <a:rPr lang="az-Latn-AZ" sz="2400" dirty="0" smtClean="0">
                <a:solidFill>
                  <a:schemeClr val="bg1"/>
                </a:solidFill>
                <a:latin typeface="Times New Roman" pitchFamily="18" charset="0"/>
                <a:cs typeface="Times New Roman" pitchFamily="18" charset="0"/>
              </a:rPr>
              <a:t>Qeyd edək ki, yalnız çox soyuq (M spektral sinifli ) ulduzların spektrlərində molekulyar zolaqlar müşahidə olunur. Əksər ulduzların spektrlərində ( O-G spektral sinifli) isə neytral və ionlaşmış atomlara məxsus xətlər müşahidə olunur. Odur ki, ulduz atmosferlərinin kimyəvi tərkibi dedikdə onun atom tərkibi, daha dəqiq desək müxtəlif elementlərin atomlarının tam konsentrasiyasının hidrogen atomlarının konsentrasiyasına nisbətinin təyini nəzərdə tutulur. Elementlərin miqdarı ε(El) aşağıdakı şəkildə ifadə olunur:</a:t>
            </a:r>
          </a:p>
          <a:p>
            <a:pPr indent="449263" algn="just" fontAlgn="base">
              <a:spcBef>
                <a:spcPct val="0"/>
              </a:spcBef>
              <a:spcAft>
                <a:spcPct val="0"/>
              </a:spcAft>
            </a:pPr>
            <a:endParaRPr lang="ru-RU" sz="2400" dirty="0" smtClean="0">
              <a:solidFill>
                <a:schemeClr val="bg1"/>
              </a:solidFill>
              <a:latin typeface="Times New Roman" pitchFamily="18" charset="0"/>
              <a:cs typeface="Times New Roman" pitchFamily="18" charset="0"/>
            </a:endParaRPr>
          </a:p>
          <a:p>
            <a:pPr marL="0" marR="0" lvl="0" indent="449263" algn="just"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p:txBody>
      </p:sp>
      <p:sp>
        <p:nvSpPr>
          <p:cNvPr id="655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5537" name="Object 1"/>
          <p:cNvGraphicFramePr>
            <a:graphicFrameLocks noChangeAspect="1"/>
          </p:cNvGraphicFramePr>
          <p:nvPr/>
        </p:nvGraphicFramePr>
        <p:xfrm>
          <a:off x="3200400" y="5181600"/>
          <a:ext cx="2743200" cy="762000"/>
        </p:xfrm>
        <a:graphic>
          <a:graphicData uri="http://schemas.openxmlformats.org/presentationml/2006/ole">
            <p:oleObj spid="_x0000_s65537" name="Формула" r:id="rId3" imgW="1206500" imgH="431800" progId="Equation.3">
              <p:embed/>
            </p:oleObj>
          </a:graphicData>
        </a:graphic>
      </p:graphicFrame>
      <p:sp>
        <p:nvSpPr>
          <p:cNvPr id="65539" name="Rectangle 3"/>
          <p:cNvSpPr>
            <a:spLocks noChangeArrowheads="1"/>
          </p:cNvSpPr>
          <p:nvPr/>
        </p:nvSpPr>
        <p:spPr bwMode="auto">
          <a:xfrm>
            <a:off x="0" y="428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229600" cy="5715317"/>
          </a:xfrm>
        </p:spPr>
        <p:txBody>
          <a:bodyPr/>
          <a:lstStyle/>
          <a:p>
            <a:endParaRPr lang="ru-RU" dirty="0"/>
          </a:p>
        </p:txBody>
      </p:sp>
      <p:sp>
        <p:nvSpPr>
          <p:cNvPr id="4" name="Загнутый угол 3"/>
          <p:cNvSpPr/>
          <p:nvPr/>
        </p:nvSpPr>
        <p:spPr>
          <a:xfrm>
            <a:off x="457200" y="457200"/>
            <a:ext cx="8458200" cy="5867400"/>
          </a:xfrm>
          <a:prstGeom prst="foldedCorner">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529" name="Rectangle 1"/>
          <p:cNvSpPr>
            <a:spLocks noChangeArrowheads="1"/>
          </p:cNvSpPr>
          <p:nvPr/>
        </p:nvSpPr>
        <p:spPr bwMode="auto">
          <a:xfrm>
            <a:off x="838200" y="990600"/>
            <a:ext cx="77724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az-Latn-AZ" sz="2000" dirty="0" smtClean="0">
                <a:solidFill>
                  <a:schemeClr val="bg1"/>
                </a:solidFill>
                <a:latin typeface="Times New Roman" pitchFamily="18" charset="0"/>
                <a:cs typeface="Times New Roman" pitchFamily="18" charset="0"/>
              </a:rPr>
              <a:t>	Kimyəvi tərkibin təyininin ən dəqiq üsulu sintetik spektrlərin hesablanmasına əsaslanır. Ancaq əksər hallarda ulduzların kimyəvi tərkibi daha sadə üsul ilə - spektrdə xətlərin ekvivalent enliklərini analiz edərək təyin olunur. Belə ki, lgε-na müxtəlif qiymətlər verməklə baxılan xəttin nəzəri ekvivalent enlikləri hesablanır və müşahidə ekvivalent enliklə W</a:t>
            </a:r>
            <a:r>
              <a:rPr lang="en-AU" sz="2000" baseline="-25000" dirty="0" smtClean="0">
                <a:solidFill>
                  <a:schemeClr val="bg1"/>
                </a:solidFill>
                <a:latin typeface="Times New Roman" pitchFamily="18" charset="0"/>
                <a:cs typeface="Times New Roman" pitchFamily="18" charset="0"/>
              </a:rPr>
              <a:t>λ</a:t>
            </a:r>
            <a:r>
              <a:rPr lang="az-Latn-AZ" sz="2000" dirty="0" smtClean="0">
                <a:solidFill>
                  <a:schemeClr val="bg1"/>
                </a:solidFill>
                <a:latin typeface="Times New Roman" pitchFamily="18" charset="0"/>
                <a:cs typeface="Times New Roman" pitchFamily="18" charset="0"/>
              </a:rPr>
              <a:t> müqayisə olunur. Nəzəri hesablanmış ekvivalent en müşahidədən ölçülmüş ekvivalent enliklə üst-üstə düşən hala uyğun lgε təyin olunur. Beləliklə, məsələ, bir neçə lgε üçün ekvivalent enliklərin hesablanmasına əsaslanır. Bu məqsədlə bir çox rəsədxanalarda xüsusi kompüter proqramları mövcuddur. Məsələn, ən geniş istifadə olunan proqramlardan biri Kuruç tərəfindən yaradılan WIDTH proqramıdır. Krım astrofizika rəsədxanasında onun analoqu DASA proqramıdır . Bu proqram vasitəsi ilə lgε-nun üç qiyməti üçün hər bir xəttin ekvivalent eni W</a:t>
            </a:r>
            <a:r>
              <a:rPr lang="en-AU" sz="2000" baseline="-25000" dirty="0" smtClean="0">
                <a:solidFill>
                  <a:schemeClr val="bg1"/>
                </a:solidFill>
                <a:latin typeface="Times New Roman" pitchFamily="18" charset="0"/>
                <a:cs typeface="Times New Roman" pitchFamily="18" charset="0"/>
              </a:rPr>
              <a:t>λ </a:t>
            </a:r>
            <a:r>
              <a:rPr lang="az-Latn-AZ" sz="2000" dirty="0" smtClean="0">
                <a:solidFill>
                  <a:schemeClr val="bg1"/>
                </a:solidFill>
                <a:latin typeface="Times New Roman" pitchFamily="18" charset="0"/>
                <a:cs typeface="Times New Roman" pitchFamily="18" charset="0"/>
              </a:rPr>
              <a:t>hesablanır, sonra interpolyasiya üsulu ilə müşahidə ekvivalent enliyə uyğun miqdar lgε təyin olunur. </a:t>
            </a:r>
            <a:endParaRPr lang="ru-RU" sz="2000" dirty="0" smtClean="0">
              <a:solidFill>
                <a:schemeClr val="bg1"/>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az-Latn-AZ" sz="2000" b="0"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нутый угол 3"/>
          <p:cNvSpPr/>
          <p:nvPr/>
        </p:nvSpPr>
        <p:spPr>
          <a:xfrm>
            <a:off x="152400" y="152400"/>
            <a:ext cx="8839200" cy="6553200"/>
          </a:xfrm>
          <a:prstGeom prst="foldedCorner">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529" name="Rectangle 1"/>
          <p:cNvSpPr>
            <a:spLocks noChangeArrowheads="1"/>
          </p:cNvSpPr>
          <p:nvPr/>
        </p:nvSpPr>
        <p:spPr bwMode="auto">
          <a:xfrm>
            <a:off x="685800" y="303312"/>
            <a:ext cx="77724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az-Latn-AZ" sz="2000" dirty="0" smtClean="0">
                <a:solidFill>
                  <a:schemeClr val="bg1"/>
                </a:solidFill>
                <a:latin typeface="Times New Roman" pitchFamily="18" charset="0"/>
                <a:cs typeface="Times New Roman" pitchFamily="18" charset="0"/>
              </a:rPr>
              <a:t>	</a:t>
            </a:r>
            <a:r>
              <a:rPr lang="en-AU" sz="2400" dirty="0" smtClean="0">
                <a:solidFill>
                  <a:schemeClr val="bg1"/>
                </a:solidFill>
                <a:latin typeface="Times New Roman" pitchFamily="18" charset="0"/>
                <a:cs typeface="Times New Roman" pitchFamily="18" charset="0"/>
              </a:rPr>
              <a:t>φ </a:t>
            </a:r>
            <a:r>
              <a:rPr lang="az-Latn-AZ" sz="2400" dirty="0" smtClean="0">
                <a:solidFill>
                  <a:schemeClr val="bg1"/>
                </a:solidFill>
                <a:latin typeface="Times New Roman" pitchFamily="18" charset="0"/>
                <a:cs typeface="Times New Roman" pitchFamily="18" charset="0"/>
              </a:rPr>
              <a:t>Cas ulduzun hesablanmış atmosfer modelinə əsaslanaraq onun atmosferində elementlərin miqdarı təyin edilmişdir. Mikroturbulent hərəkət sürəti üçün ξ</a:t>
            </a:r>
            <a:r>
              <a:rPr lang="az-Latn-AZ" sz="2400" baseline="-25000" dirty="0" smtClean="0">
                <a:solidFill>
                  <a:schemeClr val="bg1"/>
                </a:solidFill>
                <a:latin typeface="Times New Roman" pitchFamily="18" charset="0"/>
                <a:cs typeface="Times New Roman" pitchFamily="18" charset="0"/>
              </a:rPr>
              <a:t>t</a:t>
            </a:r>
            <a:r>
              <a:rPr lang="az-Latn-AZ" sz="2400" dirty="0" smtClean="0">
                <a:solidFill>
                  <a:schemeClr val="bg1"/>
                </a:solidFill>
                <a:latin typeface="Times New Roman" pitchFamily="18" charset="0"/>
                <a:cs typeface="Times New Roman" pitchFamily="18" charset="0"/>
              </a:rPr>
              <a:t>=14km/san qəbul olunmuşdur. Cədvəl 3-də həmçinin Günəş atmosferinin kimyəvi tərkibi lgε</a:t>
            </a:r>
            <a:r>
              <a:rPr lang="az-Latn-AZ" sz="2400" baseline="-25000" dirty="0" smtClean="0">
                <a:solidFill>
                  <a:schemeClr val="bg1"/>
                </a:solidFill>
                <a:latin typeface="Times New Roman" pitchFamily="18" charset="0"/>
                <a:cs typeface="Times New Roman" pitchFamily="18" charset="0"/>
                <a:sym typeface="Wingdings 2"/>
              </a:rPr>
              <a:t></a:t>
            </a:r>
            <a:r>
              <a:rPr lang="az-Latn-AZ" sz="2400" dirty="0" smtClean="0">
                <a:solidFill>
                  <a:schemeClr val="bg1"/>
                </a:solidFill>
                <a:latin typeface="Times New Roman" pitchFamily="18" charset="0"/>
                <a:cs typeface="Times New Roman" pitchFamily="18" charset="0"/>
              </a:rPr>
              <a:t>verilmişdir. </a:t>
            </a:r>
            <a:endParaRPr lang="az-Latn-AZ" sz="2000" dirty="0" smtClean="0">
              <a:solidFill>
                <a:schemeClr val="bg1"/>
              </a:solidFill>
              <a:latin typeface="Times New Roman" pitchFamily="18" charset="0"/>
              <a:cs typeface="Times New Roman" pitchFamily="18" charset="0"/>
            </a:endParaRPr>
          </a:p>
          <a:p>
            <a:pPr algn="ctr" fontAlgn="base">
              <a:spcBef>
                <a:spcPct val="0"/>
              </a:spcBef>
              <a:spcAft>
                <a:spcPct val="0"/>
              </a:spcAft>
            </a:pPr>
            <a:r>
              <a:rPr lang="az-Latn-AZ" sz="2000" b="1" dirty="0" smtClean="0">
                <a:solidFill>
                  <a:schemeClr val="bg1"/>
                </a:solidFill>
                <a:latin typeface="Times New Roman" pitchFamily="18" charset="0"/>
                <a:cs typeface="Times New Roman" pitchFamily="18" charset="0"/>
              </a:rPr>
              <a:t>Cədvəl 3. </a:t>
            </a:r>
            <a:r>
              <a:rPr lang="en-AU" sz="2000" b="1" dirty="0" smtClean="0">
                <a:solidFill>
                  <a:schemeClr val="bg1"/>
                </a:solidFill>
                <a:latin typeface="Times New Roman" pitchFamily="18" charset="0"/>
                <a:cs typeface="Times New Roman" pitchFamily="18" charset="0"/>
              </a:rPr>
              <a:t>φ</a:t>
            </a:r>
            <a:r>
              <a:rPr lang="az-Latn-AZ" sz="2000" b="1" dirty="0" smtClean="0">
                <a:solidFill>
                  <a:schemeClr val="bg1"/>
                </a:solidFill>
                <a:latin typeface="Times New Roman" pitchFamily="18" charset="0"/>
                <a:cs typeface="Times New Roman" pitchFamily="18" charset="0"/>
              </a:rPr>
              <a:t>Cas ulduzunun və Günəşin kimyəvi tərkibinin müqayisəsi</a:t>
            </a:r>
            <a:r>
              <a:rPr lang="az-Latn-AZ" sz="1600" b="1" dirty="0" smtClean="0">
                <a:solidFill>
                  <a:schemeClr val="bg1"/>
                </a:solidFill>
              </a:rPr>
              <a:t>.</a:t>
            </a:r>
            <a:endParaRPr lang="ru-RU" sz="1600" b="1" dirty="0" smtClean="0">
              <a:solidFill>
                <a:schemeClr val="bg1"/>
              </a:solidFill>
            </a:endParaRPr>
          </a:p>
          <a:p>
            <a:pPr algn="r" fontAlgn="base">
              <a:spcBef>
                <a:spcPct val="0"/>
              </a:spcBef>
              <a:spcAft>
                <a:spcPct val="0"/>
              </a:spcAft>
            </a:pPr>
            <a:endParaRPr lang="ru-RU" sz="2000" dirty="0" smtClean="0">
              <a:solidFill>
                <a:schemeClr val="bg1"/>
              </a:solidFill>
              <a:latin typeface="Times New Roman" pitchFamily="18" charset="0"/>
              <a:cs typeface="Times New Roman" pitchFamily="18" charset="0"/>
            </a:endParaRPr>
          </a:p>
          <a:p>
            <a:pPr algn="just" fontAlgn="base">
              <a:spcBef>
                <a:spcPct val="0"/>
              </a:spcBef>
              <a:spcAft>
                <a:spcPct val="0"/>
              </a:spcAft>
            </a:pPr>
            <a:endParaRPr lang="ru-RU" sz="2000" dirty="0" smtClean="0">
              <a:solidFill>
                <a:schemeClr val="bg1"/>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az-Latn-AZ" sz="2000" b="0" i="0" u="none" strike="noStrike" cap="none" normalizeH="0" baseline="0" dirty="0" smtClean="0">
              <a:ln>
                <a:noFill/>
              </a:ln>
              <a:solidFill>
                <a:schemeClr val="bg1"/>
              </a:solidFill>
              <a:effectLst/>
              <a:latin typeface="Arial" pitchFamily="34" charset="0"/>
              <a:cs typeface="Arial" pitchFamily="34" charset="0"/>
            </a:endParaRPr>
          </a:p>
        </p:txBody>
      </p:sp>
      <p:graphicFrame>
        <p:nvGraphicFramePr>
          <p:cNvPr id="5" name="Содержимое 4"/>
          <p:cNvGraphicFramePr>
            <a:graphicFrameLocks noChangeAspect="1"/>
          </p:cNvGraphicFramePr>
          <p:nvPr>
            <p:ph idx="1"/>
          </p:nvPr>
        </p:nvGraphicFramePr>
        <p:xfrm>
          <a:off x="533400" y="2590800"/>
          <a:ext cx="7848600" cy="3924300"/>
        </p:xfrm>
        <a:graphic>
          <a:graphicData uri="http://schemas.openxmlformats.org/presentationml/2006/ole">
            <p:oleObj spid="_x0000_s66562" name="Document" r:id="rId3" imgW="6084454" imgH="3086031" progId="Word.Document.8">
              <p:embed/>
            </p:oleObj>
          </a:graphicData>
        </a:graphic>
      </p:graphicFrame>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нутый угол 3"/>
          <p:cNvSpPr/>
          <p:nvPr/>
        </p:nvSpPr>
        <p:spPr>
          <a:xfrm>
            <a:off x="152400" y="152400"/>
            <a:ext cx="8839200" cy="6553200"/>
          </a:xfrm>
          <a:prstGeom prst="foldedCorner">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529" name="Rectangle 1"/>
          <p:cNvSpPr>
            <a:spLocks noChangeArrowheads="1"/>
          </p:cNvSpPr>
          <p:nvPr/>
        </p:nvSpPr>
        <p:spPr bwMode="auto">
          <a:xfrm>
            <a:off x="1143000" y="228600"/>
            <a:ext cx="77724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fontAlgn="base">
              <a:spcBef>
                <a:spcPct val="0"/>
              </a:spcBef>
              <a:spcAft>
                <a:spcPct val="0"/>
              </a:spcAft>
            </a:pPr>
            <a:r>
              <a:rPr lang="az-Latn-AZ" sz="2000" dirty="0" smtClean="0">
                <a:solidFill>
                  <a:schemeClr val="bg1"/>
                </a:solidFill>
                <a:latin typeface="Times New Roman" pitchFamily="18" charset="0"/>
                <a:cs typeface="Times New Roman" pitchFamily="18" charset="0"/>
              </a:rPr>
              <a:t>	</a:t>
            </a:r>
            <a:r>
              <a:rPr lang="az-Latn-AZ" sz="2000" b="1" dirty="0" smtClean="0">
                <a:solidFill>
                  <a:schemeClr val="bg1"/>
                </a:solidFill>
                <a:latin typeface="Times New Roman" pitchFamily="18" charset="0"/>
                <a:cs typeface="Times New Roman" pitchFamily="18" charset="0"/>
              </a:rPr>
              <a:t>Cədvəl 3-ün davamı</a:t>
            </a:r>
            <a:endParaRPr lang="ru-RU" sz="1600" b="1" dirty="0" smtClean="0">
              <a:solidFill>
                <a:schemeClr val="bg1"/>
              </a:solidFill>
            </a:endParaRPr>
          </a:p>
          <a:p>
            <a:pPr algn="r" fontAlgn="base">
              <a:spcBef>
                <a:spcPct val="0"/>
              </a:spcBef>
              <a:spcAft>
                <a:spcPct val="0"/>
              </a:spcAft>
            </a:pPr>
            <a:endParaRPr lang="ru-RU" sz="2000" dirty="0" smtClean="0">
              <a:solidFill>
                <a:schemeClr val="bg1"/>
              </a:solidFill>
              <a:latin typeface="Times New Roman" pitchFamily="18" charset="0"/>
              <a:cs typeface="Times New Roman" pitchFamily="18" charset="0"/>
            </a:endParaRPr>
          </a:p>
          <a:p>
            <a:pPr algn="just" fontAlgn="base">
              <a:spcBef>
                <a:spcPct val="0"/>
              </a:spcBef>
              <a:spcAft>
                <a:spcPct val="0"/>
              </a:spcAft>
            </a:pPr>
            <a:endParaRPr lang="ru-RU" sz="2000" dirty="0" smtClean="0">
              <a:solidFill>
                <a:schemeClr val="bg1"/>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az-Latn-AZ" sz="2000" b="0" i="0" u="none" strike="noStrike" cap="none" normalizeH="0" baseline="0" dirty="0" smtClean="0">
              <a:ln>
                <a:noFill/>
              </a:ln>
              <a:solidFill>
                <a:schemeClr val="bg1"/>
              </a:solidFill>
              <a:effectLst/>
              <a:latin typeface="Arial" pitchFamily="34" charset="0"/>
              <a:cs typeface="Arial" pitchFamily="34" charset="0"/>
            </a:endParaRPr>
          </a:p>
        </p:txBody>
      </p:sp>
      <p:graphicFrame>
        <p:nvGraphicFramePr>
          <p:cNvPr id="7" name="Содержимое 6"/>
          <p:cNvGraphicFramePr>
            <a:graphicFrameLocks noChangeAspect="1"/>
          </p:cNvGraphicFramePr>
          <p:nvPr>
            <p:ph idx="1"/>
          </p:nvPr>
        </p:nvGraphicFramePr>
        <p:xfrm>
          <a:off x="381000" y="838200"/>
          <a:ext cx="8458200" cy="4572000"/>
        </p:xfrm>
        <a:graphic>
          <a:graphicData uri="http://schemas.openxmlformats.org/presentationml/2006/ole">
            <p:oleObj spid="_x0000_s67587" name="Document" r:id="rId3" imgW="6084454" imgH="2717738" progId="Word.Document.8">
              <p:embed/>
            </p:oleObj>
          </a:graphicData>
        </a:graphic>
      </p:graphicFrame>
      <p:sp>
        <p:nvSpPr>
          <p:cNvPr id="67588" name="Rectangle 4"/>
          <p:cNvSpPr>
            <a:spLocks noChangeArrowheads="1"/>
          </p:cNvSpPr>
          <p:nvPr/>
        </p:nvSpPr>
        <p:spPr bwMode="auto">
          <a:xfrm>
            <a:off x="990600" y="5181600"/>
            <a:ext cx="78486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φ</a:t>
            </a:r>
            <a:r>
              <a:rPr kumimoji="0" lang="az-Latn-AZ" sz="2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Cas ulduzunun kimyəvi tərkibinin Günəşin kimyəvi tərkibi ilə müqayisəsi şəkil 8-də göstərilmişdir.</a:t>
            </a:r>
            <a:r>
              <a:rPr kumimoji="0" lang="ru-RU" sz="2400" b="0" i="0" u="none" strike="noStrike" cap="none" normalizeH="0" baseline="0" dirty="0" smtClean="0">
                <a:ln>
                  <a:noFill/>
                </a:ln>
                <a:solidFill>
                  <a:schemeClr val="bg1"/>
                </a:solidFill>
                <a:effectLst/>
                <a:latin typeface="Times New Roman" pitchFamily="18" charset="0"/>
                <a:cs typeface="Times New Roman" pitchFamily="18" charset="0"/>
              </a:rPr>
              <a:t> </a:t>
            </a:r>
          </a:p>
        </p:txBody>
      </p:sp>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534400" cy="5715317"/>
          </a:xfrm>
        </p:spPr>
        <p:txBody>
          <a:bodyPr/>
          <a:lstStyle/>
          <a:p>
            <a:endParaRPr lang="ru-RU" dirty="0"/>
          </a:p>
        </p:txBody>
      </p:sp>
      <p:sp>
        <p:nvSpPr>
          <p:cNvPr id="4" name="Прямоугольник 3"/>
          <p:cNvSpPr/>
          <p:nvPr/>
        </p:nvSpPr>
        <p:spPr>
          <a:xfrm>
            <a:off x="152400" y="152400"/>
            <a:ext cx="8839200" cy="65532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9" name="Rectangle 3"/>
          <p:cNvSpPr>
            <a:spLocks noChangeArrowheads="1"/>
          </p:cNvSpPr>
          <p:nvPr/>
        </p:nvSpPr>
        <p:spPr bwMode="auto">
          <a:xfrm>
            <a:off x="381000" y="5501045"/>
            <a:ext cx="84582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96888" algn="ctr" fontAlgn="base">
              <a:spcBef>
                <a:spcPct val="0"/>
              </a:spcBef>
              <a:spcAft>
                <a:spcPct val="0"/>
              </a:spcAft>
            </a:pP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Şəkil</a:t>
            </a:r>
            <a:r>
              <a:rPr kumimoji="0" lang="az-Latn-AZ" sz="2400" b="1" i="0" u="none" strike="noStrike" cap="none" normalizeH="0" dirty="0" smtClean="0">
                <a:ln>
                  <a:noFill/>
                </a:ln>
                <a:solidFill>
                  <a:schemeClr val="bg1"/>
                </a:solidFill>
                <a:effectLst/>
                <a:latin typeface="Times New Roman" pitchFamily="18" charset="0"/>
                <a:ea typeface="MS Mincho" pitchFamily="49" charset="-128"/>
                <a:cs typeface="Times New Roman" pitchFamily="18" charset="0"/>
              </a:rPr>
              <a:t> 8</a:t>
            </a:r>
            <a:r>
              <a:rPr kumimoji="0" lang="az-Latn-AZ"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a:t>
            </a:r>
            <a:r>
              <a:rPr kumimoji="0" lang="en-US" sz="2400" b="1" i="0" u="none" strike="noStrike" cap="none" normalizeH="0" baseline="0" dirty="0" smtClean="0">
                <a:ln>
                  <a:noFill/>
                </a:ln>
                <a:solidFill>
                  <a:schemeClr val="bg1"/>
                </a:solidFill>
                <a:effectLst/>
                <a:latin typeface="Times New Roman" pitchFamily="18" charset="0"/>
                <a:ea typeface="MS Mincho" pitchFamily="49" charset="-128"/>
                <a:cs typeface="Times New Roman" pitchFamily="18" charset="0"/>
              </a:rPr>
              <a:t> </a:t>
            </a:r>
            <a:r>
              <a:rPr lang="en-AU" sz="2400" b="1" dirty="0" smtClean="0">
                <a:solidFill>
                  <a:schemeClr val="bg1"/>
                </a:solidFill>
                <a:latin typeface="Times New Roman" pitchFamily="18" charset="0"/>
                <a:cs typeface="Times New Roman" pitchFamily="18" charset="0"/>
              </a:rPr>
              <a:t>φ</a:t>
            </a:r>
            <a:r>
              <a:rPr lang="az-Latn-AZ" sz="2400" b="1" dirty="0" smtClean="0">
                <a:solidFill>
                  <a:schemeClr val="bg1"/>
                </a:solidFill>
                <a:latin typeface="Times New Roman" pitchFamily="18" charset="0"/>
                <a:cs typeface="Times New Roman" pitchFamily="18" charset="0"/>
              </a:rPr>
              <a:t>Cas ulduzunun kimyəvi tərkibinin Günəşin kimyəvi tərkibi ilə müqayisəsi.</a:t>
            </a:r>
            <a:endParaRPr kumimoji="0" lang="az-Latn-AZ" sz="2400" b="1" i="0" u="none" strike="noStrike" cap="none" normalizeH="0" baseline="0" dirty="0" smtClean="0">
              <a:ln>
                <a:noFill/>
              </a:ln>
              <a:solidFill>
                <a:schemeClr val="bg1"/>
              </a:solidFill>
              <a:effectLst/>
              <a:latin typeface="Times New Roman" pitchFamily="18" charset="0"/>
              <a:cs typeface="Times New Roman" pitchFamily="18" charset="0"/>
            </a:endParaRPr>
          </a:p>
        </p:txBody>
      </p:sp>
      <p:pic>
        <p:nvPicPr>
          <p:cNvPr id="81922" name="Picture 2" descr="C:\Users\comp\Desktop\Безымянный.png"/>
          <p:cNvPicPr>
            <a:picLocks noChangeAspect="1" noChangeArrowheads="1"/>
          </p:cNvPicPr>
          <p:nvPr/>
        </p:nvPicPr>
        <p:blipFill>
          <a:blip r:embed="rId2" cstate="print"/>
          <a:srcRect/>
          <a:stretch>
            <a:fillRect/>
          </a:stretch>
        </p:blipFill>
        <p:spPr bwMode="auto">
          <a:xfrm>
            <a:off x="381000" y="381000"/>
            <a:ext cx="8548545" cy="4891088"/>
          </a:xfrm>
          <a:prstGeom prst="rect">
            <a:avLst/>
          </a:prstGeom>
          <a:noFill/>
        </p:spPr>
      </p:pic>
    </p:spTree>
  </p:cSld>
  <p:clrMapOvr>
    <a:masterClrMapping/>
  </p:clrMapOvr>
  <p:transition>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229600" cy="5715317"/>
          </a:xfrm>
        </p:spPr>
        <p:txBody>
          <a:bodyPr/>
          <a:lstStyle/>
          <a:p>
            <a:endParaRPr lang="ru-RU" dirty="0"/>
          </a:p>
        </p:txBody>
      </p:sp>
      <p:sp>
        <p:nvSpPr>
          <p:cNvPr id="4" name="Загнутый угол 3"/>
          <p:cNvSpPr/>
          <p:nvPr/>
        </p:nvSpPr>
        <p:spPr>
          <a:xfrm>
            <a:off x="457200" y="457200"/>
            <a:ext cx="8458200" cy="5867400"/>
          </a:xfrm>
          <a:prstGeom prst="foldedCorner">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529" name="Rectangle 1"/>
          <p:cNvSpPr>
            <a:spLocks noChangeArrowheads="1"/>
          </p:cNvSpPr>
          <p:nvPr/>
        </p:nvSpPr>
        <p:spPr bwMode="auto">
          <a:xfrm>
            <a:off x="838200" y="1066800"/>
            <a:ext cx="7772400" cy="37240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z-Latn-AZ" sz="2000" dirty="0" smtClean="0">
                <a:solidFill>
                  <a:schemeClr val="bg1"/>
                </a:solidFill>
                <a:latin typeface="Times New Roman" pitchFamily="18" charset="0"/>
                <a:cs typeface="Times New Roman" pitchFamily="18" charset="0"/>
              </a:rPr>
              <a:t>	</a:t>
            </a:r>
            <a:r>
              <a:rPr lang="az-Latn-AZ" sz="2400" b="1" dirty="0" smtClean="0">
                <a:solidFill>
                  <a:schemeClr val="bg1"/>
                </a:solidFill>
                <a:latin typeface="Times New Roman" pitchFamily="18" charset="0"/>
                <a:cs typeface="Times New Roman" pitchFamily="18" charset="0"/>
              </a:rPr>
              <a:t>Ce, Pr, Nd, Gd </a:t>
            </a:r>
            <a:r>
              <a:rPr lang="az-Latn-AZ" sz="2400" dirty="0" smtClean="0">
                <a:solidFill>
                  <a:schemeClr val="bg1"/>
                </a:solidFill>
                <a:latin typeface="Times New Roman" pitchFamily="18" charset="0"/>
                <a:cs typeface="Times New Roman" pitchFamily="18" charset="0"/>
              </a:rPr>
              <a:t>elementlərin miqdarı yalnız bir xəttə əsasən təyin edilmişdir. Odur ki, bu elementlərin təyin etdiyimiz miqdarının dəqiqliyi azdır və şəkil 8-də həmin elementlərin miqdarının Günəş ilə müqayisəsi qırmızı dairəciklərlə göstərilmişdir.</a:t>
            </a:r>
            <a:endParaRPr lang="ru-RU" sz="2400" dirty="0" smtClean="0">
              <a:solidFill>
                <a:schemeClr val="bg1"/>
              </a:solidFill>
              <a:latin typeface="Times New Roman" pitchFamily="18" charset="0"/>
              <a:cs typeface="Times New Roman" pitchFamily="18" charset="0"/>
            </a:endParaRPr>
          </a:p>
          <a:p>
            <a:pPr algn="just"/>
            <a:r>
              <a:rPr lang="az-Latn-AZ" sz="2400" dirty="0" smtClean="0">
                <a:solidFill>
                  <a:schemeClr val="bg1"/>
                </a:solidFill>
                <a:latin typeface="Times New Roman" pitchFamily="18" charset="0"/>
                <a:cs typeface="Times New Roman" pitchFamily="18" charset="0"/>
              </a:rPr>
              <a:t>	Beləliklə aşkar edilir ki, </a:t>
            </a:r>
            <a:r>
              <a:rPr lang="en-AU" sz="2400" dirty="0" smtClean="0">
                <a:solidFill>
                  <a:schemeClr val="bg1"/>
                </a:solidFill>
                <a:latin typeface="Times New Roman" pitchFamily="18" charset="0"/>
                <a:cs typeface="Times New Roman" pitchFamily="18" charset="0"/>
              </a:rPr>
              <a:t>φ </a:t>
            </a:r>
            <a:r>
              <a:rPr lang="az-Latn-AZ" sz="2400" dirty="0" smtClean="0">
                <a:solidFill>
                  <a:schemeClr val="bg1"/>
                </a:solidFill>
                <a:latin typeface="Times New Roman" pitchFamily="18" charset="0"/>
                <a:cs typeface="Times New Roman" pitchFamily="18" charset="0"/>
              </a:rPr>
              <a:t>Cas ulduzunun atmosferində </a:t>
            </a:r>
            <a:r>
              <a:rPr lang="az-Latn-AZ" sz="2400" b="1" dirty="0" smtClean="0">
                <a:solidFill>
                  <a:schemeClr val="bg1"/>
                </a:solidFill>
                <a:latin typeface="Times New Roman" pitchFamily="18" charset="0"/>
                <a:cs typeface="Times New Roman" pitchFamily="18" charset="0"/>
              </a:rPr>
              <a:t>Mg, S, Sc, Ti, V, Cr, Ni, Y, Zr, Ba, La, Ce, Pr </a:t>
            </a:r>
            <a:r>
              <a:rPr lang="az-Latn-AZ" sz="2400" dirty="0" smtClean="0">
                <a:solidFill>
                  <a:schemeClr val="bg1"/>
                </a:solidFill>
                <a:latin typeface="Times New Roman" pitchFamily="18" charset="0"/>
                <a:cs typeface="Times New Roman" pitchFamily="18" charset="0"/>
              </a:rPr>
              <a:t>elementlərin miqdarı Günəşdə olan miqdara </a:t>
            </a:r>
            <a:r>
              <a:rPr lang="az-Latn-AZ" sz="2400" b="1" dirty="0" smtClean="0">
                <a:solidFill>
                  <a:schemeClr val="bg1"/>
                </a:solidFill>
                <a:latin typeface="Times New Roman" pitchFamily="18" charset="0"/>
                <a:cs typeface="Times New Roman" pitchFamily="18" charset="0"/>
              </a:rPr>
              <a:t>yaxın</a:t>
            </a:r>
            <a:r>
              <a:rPr lang="az-Latn-AZ" sz="2400" dirty="0" smtClean="0">
                <a:solidFill>
                  <a:schemeClr val="bg1"/>
                </a:solidFill>
                <a:latin typeface="Times New Roman" pitchFamily="18" charset="0"/>
                <a:cs typeface="Times New Roman" pitchFamily="18" charset="0"/>
              </a:rPr>
              <a:t>, </a:t>
            </a:r>
            <a:r>
              <a:rPr lang="az-Latn-AZ" sz="2400" b="1" dirty="0" smtClean="0">
                <a:solidFill>
                  <a:schemeClr val="bg1"/>
                </a:solidFill>
                <a:latin typeface="Times New Roman" pitchFamily="18" charset="0"/>
                <a:cs typeface="Times New Roman" pitchFamily="18" charset="0"/>
              </a:rPr>
              <a:t>Na</a:t>
            </a:r>
            <a:r>
              <a:rPr lang="az-Latn-AZ" sz="2400" dirty="0" smtClean="0">
                <a:solidFill>
                  <a:schemeClr val="bg1"/>
                </a:solidFill>
                <a:latin typeface="Times New Roman" pitchFamily="18" charset="0"/>
                <a:cs typeface="Times New Roman" pitchFamily="18" charset="0"/>
              </a:rPr>
              <a:t> elementinin miqdarı Günəşlə müqayisədə bir qədər </a:t>
            </a:r>
            <a:r>
              <a:rPr lang="az-Latn-AZ" sz="2400" b="1" dirty="0" smtClean="0">
                <a:solidFill>
                  <a:schemeClr val="bg1"/>
                </a:solidFill>
                <a:latin typeface="Times New Roman" pitchFamily="18" charset="0"/>
                <a:cs typeface="Times New Roman" pitchFamily="18" charset="0"/>
              </a:rPr>
              <a:t>çox</a:t>
            </a:r>
            <a:r>
              <a:rPr lang="az-Latn-AZ" sz="2400" dirty="0" smtClean="0">
                <a:solidFill>
                  <a:schemeClr val="bg1"/>
                </a:solidFill>
                <a:latin typeface="Times New Roman" pitchFamily="18" charset="0"/>
                <a:cs typeface="Times New Roman" pitchFamily="18" charset="0"/>
              </a:rPr>
              <a:t>,</a:t>
            </a:r>
            <a:endParaRPr lang="ru-RU" sz="2400" dirty="0" smtClean="0">
              <a:solidFill>
                <a:schemeClr val="bg1"/>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az-Latn-AZ" sz="2000" b="0" i="0" u="none" strike="noStrike" cap="none" normalizeH="0" baseline="0" dirty="0" smtClean="0">
              <a:ln>
                <a:noFill/>
              </a:ln>
              <a:solidFill>
                <a:schemeClr val="bg1"/>
              </a:solidFill>
              <a:effectLst/>
              <a:latin typeface="Arial" pitchFamily="34" charset="0"/>
              <a:cs typeface="Arial" pitchFamily="34" charset="0"/>
            </a:endParaRPr>
          </a:p>
        </p:txBody>
      </p:sp>
      <p:sp>
        <p:nvSpPr>
          <p:cNvPr id="706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70659"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ransition>
    <p:wedg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нутый угол 3"/>
          <p:cNvSpPr/>
          <p:nvPr/>
        </p:nvSpPr>
        <p:spPr>
          <a:xfrm>
            <a:off x="381000" y="381000"/>
            <a:ext cx="8458200" cy="5867400"/>
          </a:xfrm>
          <a:prstGeom prst="foldedCorner">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az-Latn-AZ" sz="2400" b="1" dirty="0" smtClean="0">
                <a:solidFill>
                  <a:schemeClr val="bg1"/>
                </a:solidFill>
                <a:latin typeface="Times New Roman" pitchFamily="18" charset="0"/>
                <a:cs typeface="Times New Roman" pitchFamily="18" charset="0"/>
              </a:rPr>
              <a:t>	C, Si, Ca, Fe, Mn</a:t>
            </a:r>
            <a:r>
              <a:rPr lang="az-Latn-AZ" sz="2400" dirty="0" smtClean="0">
                <a:solidFill>
                  <a:schemeClr val="bg1"/>
                </a:solidFill>
                <a:latin typeface="Times New Roman" pitchFamily="18" charset="0"/>
                <a:cs typeface="Times New Roman" pitchFamily="18" charset="0"/>
              </a:rPr>
              <a:t> elementlərinin miqdarı isə Günəşlə müqayisədə azdır. Bu elementlər üçün orta hesabla aşağıdakı miqdardadır.  </a:t>
            </a:r>
          </a:p>
          <a:p>
            <a:pPr algn="just"/>
            <a:r>
              <a:rPr lang="az-Latn-AZ" sz="2400" dirty="0" smtClean="0">
                <a:solidFill>
                  <a:schemeClr val="bg1"/>
                </a:solidFill>
                <a:latin typeface="Times New Roman" pitchFamily="18" charset="0"/>
                <a:cs typeface="Times New Roman" pitchFamily="18" charset="0"/>
              </a:rPr>
              <a:t>	</a:t>
            </a:r>
          </a:p>
          <a:p>
            <a:pPr algn="just"/>
            <a:endParaRPr lang="az-Latn-AZ" dirty="0" smtClean="0">
              <a:solidFill>
                <a:schemeClr val="bg1"/>
              </a:solidFill>
              <a:latin typeface="Times New Roman" pitchFamily="18" charset="0"/>
              <a:cs typeface="Times New Roman" pitchFamily="18" charset="0"/>
            </a:endParaRPr>
          </a:p>
          <a:p>
            <a:pPr algn="just"/>
            <a:r>
              <a:rPr lang="az-Latn-AZ" dirty="0" smtClean="0">
                <a:solidFill>
                  <a:schemeClr val="bg1"/>
                </a:solidFill>
                <a:latin typeface="Times New Roman" pitchFamily="18" charset="0"/>
                <a:cs typeface="Times New Roman" pitchFamily="18" charset="0"/>
              </a:rPr>
              <a:t>	</a:t>
            </a:r>
          </a:p>
          <a:p>
            <a:pPr algn="just"/>
            <a:r>
              <a:rPr lang="az-Latn-AZ" sz="2400" dirty="0" smtClean="0">
                <a:solidFill>
                  <a:schemeClr val="bg1"/>
                </a:solidFill>
                <a:latin typeface="Times New Roman" pitchFamily="18" charset="0"/>
                <a:cs typeface="Times New Roman" pitchFamily="18" charset="0"/>
              </a:rPr>
              <a:t>	</a:t>
            </a:r>
            <a:r>
              <a:rPr lang="en-AU" sz="2400" dirty="0" smtClean="0">
                <a:solidFill>
                  <a:schemeClr val="bg1"/>
                </a:solidFill>
                <a:latin typeface="Times New Roman" pitchFamily="18" charset="0"/>
                <a:cs typeface="Times New Roman" pitchFamily="18" charset="0"/>
              </a:rPr>
              <a:t>φ</a:t>
            </a:r>
            <a:r>
              <a:rPr lang="az-Latn-AZ" sz="2400" dirty="0" smtClean="0">
                <a:solidFill>
                  <a:schemeClr val="bg1"/>
                </a:solidFill>
                <a:latin typeface="Times New Roman" pitchFamily="18" charset="0"/>
                <a:cs typeface="Times New Roman" pitchFamily="18" charset="0"/>
              </a:rPr>
              <a:t>Cas (F0 Ia) ulduzunun atmosferində dəmir elementinin miqdarı Günəşdəki miqdarla müqayisə edilmişdir: </a:t>
            </a:r>
          </a:p>
          <a:p>
            <a:pPr algn="ctr"/>
            <a:endParaRPr lang="az-Latn-AZ" sz="2400" b="1" dirty="0" smtClean="0">
              <a:solidFill>
                <a:schemeClr val="bg1"/>
              </a:solidFill>
              <a:latin typeface="Times New Roman" pitchFamily="18" charset="0"/>
              <a:cs typeface="Times New Roman" pitchFamily="18" charset="0"/>
            </a:endParaRPr>
          </a:p>
          <a:p>
            <a:pPr algn="ctr"/>
            <a:r>
              <a:rPr lang="az-Latn-AZ" sz="2400" b="1" dirty="0" smtClean="0">
                <a:solidFill>
                  <a:schemeClr val="bg1"/>
                </a:solidFill>
                <a:latin typeface="Times New Roman" pitchFamily="18" charset="0"/>
                <a:cs typeface="Times New Roman" pitchFamily="18" charset="0"/>
              </a:rPr>
              <a:t>∆lgε(Fe)=-0,24.</a:t>
            </a:r>
            <a:endParaRPr lang="ru-RU" sz="2400" b="1" dirty="0" smtClean="0">
              <a:solidFill>
                <a:schemeClr val="bg1"/>
              </a:solidFill>
              <a:latin typeface="Times New Roman" pitchFamily="18" charset="0"/>
              <a:cs typeface="Times New Roman" pitchFamily="18" charset="0"/>
            </a:endParaRPr>
          </a:p>
        </p:txBody>
      </p:sp>
      <p:graphicFrame>
        <p:nvGraphicFramePr>
          <p:cNvPr id="79874" name="Object 2"/>
          <p:cNvGraphicFramePr>
            <a:graphicFrameLocks noChangeAspect="1"/>
          </p:cNvGraphicFramePr>
          <p:nvPr/>
        </p:nvGraphicFramePr>
        <p:xfrm>
          <a:off x="3505200" y="2438400"/>
          <a:ext cx="2133600" cy="457200"/>
        </p:xfrm>
        <a:graphic>
          <a:graphicData uri="http://schemas.openxmlformats.org/presentationml/2006/ole">
            <p:oleObj spid="_x0000_s79874" name="Формула" r:id="rId3" imgW="812800" imgH="241300" progId="Equation.3">
              <p:embed/>
            </p:oleObj>
          </a:graphicData>
        </a:graphic>
      </p:graphicFrame>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nvPr>
        </p:nvGraphicFramePr>
        <p:xfrm>
          <a:off x="22860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914400" y="533400"/>
          <a:ext cx="75438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5-конечная звезда 2"/>
          <p:cNvSpPr/>
          <p:nvPr/>
        </p:nvSpPr>
        <p:spPr>
          <a:xfrm>
            <a:off x="6172200" y="3810000"/>
            <a:ext cx="914400" cy="9144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5-конечная звезда 4"/>
          <p:cNvSpPr/>
          <p:nvPr/>
        </p:nvSpPr>
        <p:spPr>
          <a:xfrm>
            <a:off x="2133600" y="1524000"/>
            <a:ext cx="914400" cy="9144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1039</TotalTime>
  <Words>1129</Words>
  <Application>Microsoft Office PowerPoint</Application>
  <PresentationFormat>Экран (4:3)</PresentationFormat>
  <Paragraphs>203</Paragraphs>
  <Slides>34</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34</vt:i4>
      </vt:variant>
    </vt:vector>
  </HeadingPairs>
  <TitlesOfParts>
    <vt:vector size="37" baseType="lpstr">
      <vt:lpstr>Литейная</vt:lpstr>
      <vt:lpstr>Document</vt:lpstr>
      <vt:lpstr>Формула</vt:lpstr>
      <vt:lpstr>Слайд 1</vt:lpstr>
      <vt:lpstr>Слайд 2</vt:lpstr>
      <vt:lpstr>Слайд 3</vt:lpstr>
      <vt:lpstr>Слайд 4</vt:lpstr>
      <vt:lpstr>Слайд 5</vt:lpstr>
      <vt:lpstr>  MÜŞAHİDƏ MATERİALLARI</vt:lpstr>
      <vt:lpstr>   EFFEKTİV TEMPERATUR VƏ AĞIRLIQ QÜVVƏSİ TƏCİLİNİN TƏYİNİ</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  MİKROTURBULENTLİYİN TƏDQİQİ</vt:lpstr>
      <vt:lpstr>Слайд 24</vt:lpstr>
      <vt:lpstr>Слайд 25</vt:lpstr>
      <vt:lpstr>  KİMYƏVİ TƏRKİBİN ANALİZİ</vt:lpstr>
      <vt:lpstr>Слайд 27</vt:lpstr>
      <vt:lpstr>Слайд 28</vt:lpstr>
      <vt:lpstr>Слайд 29</vt:lpstr>
      <vt:lpstr>Слайд 30</vt:lpstr>
      <vt:lpstr>Слайд 31</vt:lpstr>
      <vt:lpstr>Слайд 32</vt:lpstr>
      <vt:lpstr>Слайд 33</vt:lpstr>
      <vt:lpstr>Слайд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Asus</dc:creator>
  <cp:lastModifiedBy>comp</cp:lastModifiedBy>
  <cp:revision>176</cp:revision>
  <dcterms:created xsi:type="dcterms:W3CDTF">2013-11-15T15:19:50Z</dcterms:created>
  <dcterms:modified xsi:type="dcterms:W3CDTF">2014-02-15T06:01:32Z</dcterms:modified>
</cp:coreProperties>
</file>